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415" r:id="rId3"/>
    <p:sldId id="501" r:id="rId4"/>
    <p:sldId id="455" r:id="rId5"/>
    <p:sldId id="456" r:id="rId6"/>
    <p:sldId id="330" r:id="rId7"/>
    <p:sldId id="458" r:id="rId8"/>
    <p:sldId id="459" r:id="rId9"/>
    <p:sldId id="460" r:id="rId10"/>
    <p:sldId id="461" r:id="rId11"/>
    <p:sldId id="502" r:id="rId12"/>
    <p:sldId id="480" r:id="rId13"/>
    <p:sldId id="481" r:id="rId14"/>
    <p:sldId id="483" r:id="rId15"/>
    <p:sldId id="503" r:id="rId16"/>
    <p:sldId id="482" r:id="rId17"/>
    <p:sldId id="484" r:id="rId18"/>
    <p:sldId id="504" r:id="rId19"/>
    <p:sldId id="485" r:id="rId20"/>
    <p:sldId id="486" r:id="rId21"/>
    <p:sldId id="487" r:id="rId22"/>
    <p:sldId id="489" r:id="rId23"/>
    <p:sldId id="490" r:id="rId24"/>
    <p:sldId id="491" r:id="rId25"/>
    <p:sldId id="492" r:id="rId26"/>
    <p:sldId id="505" r:id="rId27"/>
    <p:sldId id="493" r:id="rId28"/>
    <p:sldId id="506" r:id="rId29"/>
    <p:sldId id="494" r:id="rId30"/>
    <p:sldId id="507" r:id="rId31"/>
    <p:sldId id="495" r:id="rId32"/>
    <p:sldId id="508" r:id="rId33"/>
    <p:sldId id="496" r:id="rId34"/>
    <p:sldId id="497" r:id="rId35"/>
    <p:sldId id="498" r:id="rId36"/>
    <p:sldId id="499" r:id="rId37"/>
    <p:sldId id="509" r:id="rId38"/>
    <p:sldId id="500" r:id="rId39"/>
    <p:sldId id="38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22A"/>
    <a:srgbClr val="FFE699"/>
    <a:srgbClr val="2B76C8"/>
    <a:srgbClr val="A90FAD"/>
    <a:srgbClr val="70AD47"/>
    <a:srgbClr val="DF452B"/>
    <a:srgbClr val="F5D1CC"/>
    <a:srgbClr val="000000"/>
    <a:srgbClr val="ED7D31"/>
    <a:srgbClr val="EEC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18" y="72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1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2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9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0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1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>
            <a:extLst>
              <a:ext uri="{FF2B5EF4-FFF2-40B4-BE49-F238E27FC236}">
                <a16:creationId xmlns:a16="http://schemas.microsoft.com/office/drawing/2014/main" id="{DBDF8DCD-9CA0-467F-9980-C725270C1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7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0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6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9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  <a:pPr/>
              <a:t>2021/10/29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0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4.png"/><Relationship Id="rId7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48.png"/><Relationship Id="rId4" Type="http://schemas.openxmlformats.org/officeDocument/2006/relationships/image" Target="../media/image9.png"/><Relationship Id="rId9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4.png"/><Relationship Id="rId7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.png"/><Relationship Id="rId7" Type="http://schemas.openxmlformats.org/officeDocument/2006/relationships/image" Target="../media/image6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gouwuke.org/html/360buy.html" TargetMode="External"/><Relationship Id="rId18" Type="http://schemas.openxmlformats.org/officeDocument/2006/relationships/image" Target="../media/image18.png"/><Relationship Id="rId26" Type="http://schemas.openxmlformats.org/officeDocument/2006/relationships/image" Target="../media/image24.png"/><Relationship Id="rId3" Type="http://schemas.openxmlformats.org/officeDocument/2006/relationships/image" Target="../media/image4.png"/><Relationship Id="rId21" Type="http://schemas.openxmlformats.org/officeDocument/2006/relationships/hyperlink" Target="http://www.yhd.com/?ref=index_1" TargetMode="External"/><Relationship Id="rId34" Type="http://schemas.openxmlformats.org/officeDocument/2006/relationships/image" Target="../media/image32.png"/><Relationship Id="rId7" Type="http://schemas.openxmlformats.org/officeDocument/2006/relationships/image" Target="../media/image12.jpeg"/><Relationship Id="rId12" Type="http://schemas.openxmlformats.org/officeDocument/2006/relationships/image" Target="../media/image15.png"/><Relationship Id="rId17" Type="http://schemas.openxmlformats.org/officeDocument/2006/relationships/hyperlink" Target="http://www.gouwuke.org/html/meituan.html" TargetMode="External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hyperlink" Target="http://www.gouwuke.org/html/dangdang.html" TargetMode="External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10.jpeg"/><Relationship Id="rId15" Type="http://schemas.openxmlformats.org/officeDocument/2006/relationships/hyperlink" Target="http://www.gouwuke.org/html/amazon.html" TargetMode="External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14.png"/><Relationship Id="rId19" Type="http://schemas.openxmlformats.org/officeDocument/2006/relationships/hyperlink" Target="http://www.gouwuke.org/html/tmall.html" TargetMode="External"/><Relationship Id="rId31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hyperlink" Target="http://www.gouwuke.org/html/taobao.html" TargetMode="Externa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40.pn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/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/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068572" y="2259446"/>
            <a:ext cx="6054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41064" y="3572222"/>
            <a:ext cx="430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2021</a:t>
            </a:r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秋季学期</a:t>
            </a:r>
            <a:r>
              <a:rPr lang="en-US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第十一次课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面临难题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077054-B09A-417F-AA0B-B7F5A14FDC3A}"/>
              </a:ext>
            </a:extLst>
          </p:cNvPr>
          <p:cNvSpPr/>
          <p:nvPr/>
        </p:nvSpPr>
        <p:spPr>
          <a:xfrm>
            <a:off x="1230083" y="1653838"/>
            <a:ext cx="53430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未知语言现象 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FE6980-FF39-4358-B8FF-756EC40EE9BF}"/>
              </a:ext>
            </a:extLst>
          </p:cNvPr>
          <p:cNvSpPr/>
          <p:nvPr/>
        </p:nvSpPr>
        <p:spPr>
          <a:xfrm>
            <a:off x="996168" y="2271631"/>
            <a:ext cx="10657118" cy="3246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新词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不明觉厉     累觉不爱</a:t>
            </a:r>
            <a:endParaRPr lang="zh-CN" altLang="en-US" dirty="0"/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旧词新义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新用法新结构</a:t>
            </a:r>
          </a:p>
          <a:p>
            <a:pPr marL="800100" lvl="2" indent="-342900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  <a:buFont typeface="Wingdings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在口语中或部分网络语言中，不断出现一 些“非规范的”新的语句结构</a:t>
            </a:r>
          </a:p>
          <a:p>
            <a:pPr marL="457200" lvl="2">
              <a:lnSpc>
                <a:spcPct val="125000"/>
              </a:lnSpc>
              <a:spcBef>
                <a:spcPts val="1000"/>
              </a:spcBef>
              <a:buClr>
                <a:schemeClr val="accent2"/>
              </a:buClr>
            </a:pPr>
            <a:r>
              <a:rPr lang="zh-CN" altLang="en-US" dirty="0"/>
              <a:t>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位出道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skr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人了</a:t>
            </a:r>
            <a:endParaRPr lang="en-US" altLang="zh-CN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10B083D-47DA-4813-8EDC-88972C0525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0" y="1669879"/>
            <a:ext cx="461108" cy="4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文本分类与聚类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情感分析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信息抽取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信息推荐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自动文摘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1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文本分类与聚类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随着互联网的高速发展，海量文本数据不断产生，如何面对浩如烟海的数据进行分类、组织和管理，已经成为一个具有重要用途的研究课题，广受学术界和工业界关注。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6EB39A-4A1A-4323-92D9-F99F6AF0B236}"/>
              </a:ext>
            </a:extLst>
          </p:cNvPr>
          <p:cNvSpPr/>
          <p:nvPr/>
        </p:nvSpPr>
        <p:spPr>
          <a:xfrm>
            <a:off x="752434" y="3006809"/>
            <a:ext cx="6945595" cy="261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</a:t>
            </a:r>
            <a:r>
              <a:rPr lang="en-US" altLang="zh-CN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(Text Classification)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根据给定文档的内容或主题，自动分配预先定义的类别标签。</a:t>
            </a:r>
          </a:p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文本聚类</a:t>
            </a:r>
            <a:r>
              <a:rPr lang="en-US" altLang="zh-CN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(Text Clustering)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根据文档之间的内容或主题相似度，将文档集合划分成若干个子集，每个子集内部的文档相似度较高，而子集之间的相似度较低。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  <a:spcBef>
                <a:spcPts val="500"/>
              </a:spcBef>
            </a:pPr>
            <a:r>
              <a:rPr lang="zh-CN" altLang="en-US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新闻自动分类、电子商务评价分类 、垃圾邮件识别、文章自动审核。 </a:t>
            </a:r>
          </a:p>
        </p:txBody>
      </p:sp>
      <p:pic>
        <p:nvPicPr>
          <p:cNvPr id="18" name="Picture 4" descr="http://thumbs.dreamstime.com/z/%E6%9F%A5-%E6%A6%82%E5%BF%B5%E7%9A%84%E5%95%86%E4%BA%BA%E5%A4%A7%E6%95%B0%E6%8D%AE%E7%AE%A1%E7%90%86-50764844.jpg">
            <a:extLst>
              <a:ext uri="{FF2B5EF4-FFF2-40B4-BE49-F238E27FC236}">
                <a16:creationId xmlns:a16="http://schemas.microsoft.com/office/drawing/2014/main" id="{33CD849B-A99E-480E-BD86-C7C2A8511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6"/>
          <a:stretch/>
        </p:blipFill>
        <p:spPr bwMode="auto">
          <a:xfrm>
            <a:off x="8691300" y="2349342"/>
            <a:ext cx="2572167" cy="19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timgsa.baidu.com/timg?image&amp;quality=80&amp;size=b9999_10000&amp;sec=1537352447398&amp;di=c8cc376ec5d9d8b9057d07e51ed5dc00&amp;imgtype=0&amp;src=http%3A%2F%2Fs1.sinaimg.cn%2Fmw690%2F003wp1j3gy6RuvlU8aA60%26690">
            <a:extLst>
              <a:ext uri="{FF2B5EF4-FFF2-40B4-BE49-F238E27FC236}">
                <a16:creationId xmlns:a16="http://schemas.microsoft.com/office/drawing/2014/main" id="{E724CF2B-11D2-46BC-9E66-1B6C19851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" t="7963" r="5626" b="6077"/>
          <a:stretch/>
        </p:blipFill>
        <p:spPr bwMode="auto">
          <a:xfrm>
            <a:off x="8691301" y="4229573"/>
            <a:ext cx="2518993" cy="198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22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文本分类与聚类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B92746-561C-4D21-BC79-B0B11E9B77DA}"/>
              </a:ext>
            </a:extLst>
          </p:cNvPr>
          <p:cNvSpPr/>
          <p:nvPr/>
        </p:nvSpPr>
        <p:spPr>
          <a:xfrm>
            <a:off x="479425" y="1399114"/>
            <a:ext cx="6523918" cy="4908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文本表示</a:t>
            </a:r>
            <a:endParaRPr lang="en-US" altLang="zh-CN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大规模文本中可能出现的词项非常多，但并不是所有词项都可以作为文本特征。为选取有效文本特征，降低特征空间维度，提高分类聚类的效果与效率，主要采用以下特征降维方法。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(Feature Selection)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：文档频率、互信息、信息增益、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χ²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统计量等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特征转换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(Feature Transformation)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：主成分分析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(PCA)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、线性判别分析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(LDA)</a:t>
            </a:r>
          </a:p>
          <a:p>
            <a:pPr indent="252000">
              <a:lnSpc>
                <a:spcPct val="125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话题分析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(Topic Analysis)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：潜在语义分析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(LSA)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、基于概率的潜在语义分析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(PLSA)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、隐狄利克雷分布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(LDA)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 6">
            <a:extLst>
              <a:ext uri="{FF2B5EF4-FFF2-40B4-BE49-F238E27FC236}">
                <a16:creationId xmlns:a16="http://schemas.microsoft.com/office/drawing/2014/main" id="{A29C43FA-FEF3-4D7A-BCAE-D1E30F679A1B}"/>
              </a:ext>
            </a:extLst>
          </p:cNvPr>
          <p:cNvGrpSpPr/>
          <p:nvPr/>
        </p:nvGrpSpPr>
        <p:grpSpPr>
          <a:xfrm>
            <a:off x="7505565" y="990163"/>
            <a:ext cx="3935068" cy="5556870"/>
            <a:chOff x="5449933" y="1020433"/>
            <a:chExt cx="3094461" cy="4936487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4B60563-54B0-4E81-9A3C-0B9AAD569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9933" y="1020433"/>
              <a:ext cx="3094461" cy="452792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5E4F9BB-712D-4C9B-8023-422D80BB55F2}"/>
                </a:ext>
              </a:extLst>
            </p:cNvPr>
            <p:cNvSpPr txBox="1"/>
            <p:nvPr/>
          </p:nvSpPr>
          <p:spPr>
            <a:xfrm>
              <a:off x="5539873" y="5556810"/>
              <a:ext cx="2977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图为有监督分类方法的一般过程，无监督分类</a:t>
              </a:r>
              <a:r>
                <a:rPr kumimoji="1" lang="en-US" altLang="zh-CN" sz="1000" dirty="0">
                  <a:latin typeface="Heiti SC Light" charset="-122"/>
                  <a:ea typeface="Heiti SC Light" charset="-122"/>
                  <a:cs typeface="Heiti SC Light" charset="-122"/>
                </a:rPr>
                <a:t>/</a:t>
              </a:r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聚类方法将训练部分去掉即可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736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文本分类与聚类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F4DEDC-6903-4B2F-9241-B1081BBA34F4}"/>
              </a:ext>
            </a:extLst>
          </p:cNvPr>
          <p:cNvSpPr/>
          <p:nvPr/>
        </p:nvSpPr>
        <p:spPr>
          <a:xfrm>
            <a:off x="727485" y="1432301"/>
            <a:ext cx="6374355" cy="421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文本分类模型</a:t>
            </a:r>
            <a:endParaRPr lang="en-US" altLang="zh-CN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：决策树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(Decision Tree)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、随机森林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(Random Forest)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：朴素贝叶斯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(Naive Bayes)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、支持向量机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(SVM)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、最大熵分类器</a:t>
            </a: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基于神经网络的方法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：多层感知机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(MLP)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、卷积神经网络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(CNN)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、循环神经网络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(RNN)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文本聚类模型</a:t>
            </a:r>
            <a:endParaRPr lang="en-US" altLang="zh-CN" b="1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基于距离的聚类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：通过相似度函数计算语义关联度，然后根据语义关联度进行聚类，如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2520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基于概率模型的聚类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：假设每篇文章是所有主题上的概率分布，典型的主题模型包括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PLSA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grpSp>
        <p:nvGrpSpPr>
          <p:cNvPr id="18" name="组 6">
            <a:extLst>
              <a:ext uri="{FF2B5EF4-FFF2-40B4-BE49-F238E27FC236}">
                <a16:creationId xmlns:a16="http://schemas.microsoft.com/office/drawing/2014/main" id="{E94F02B5-35FD-45EF-A54E-861D802CAC05}"/>
              </a:ext>
            </a:extLst>
          </p:cNvPr>
          <p:cNvGrpSpPr/>
          <p:nvPr/>
        </p:nvGrpSpPr>
        <p:grpSpPr>
          <a:xfrm>
            <a:off x="7529447" y="951861"/>
            <a:ext cx="3935068" cy="5556870"/>
            <a:chOff x="5449933" y="1020433"/>
            <a:chExt cx="3094461" cy="4936487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EE7881C-62DE-40D6-9B16-AF6087F7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9933" y="1020433"/>
              <a:ext cx="3094461" cy="452792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8397D3C-7657-4740-A748-2E8F5D29FCAD}"/>
                </a:ext>
              </a:extLst>
            </p:cNvPr>
            <p:cNvSpPr txBox="1"/>
            <p:nvPr/>
          </p:nvSpPr>
          <p:spPr>
            <a:xfrm>
              <a:off x="5539873" y="5556810"/>
              <a:ext cx="29770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图为有监督分类方法的一般过程，无监督分类</a:t>
              </a:r>
              <a:r>
                <a:rPr kumimoji="1" lang="en-US" altLang="zh-CN" sz="1000" dirty="0">
                  <a:latin typeface="Heiti SC Light" charset="-122"/>
                  <a:ea typeface="Heiti SC Light" charset="-122"/>
                  <a:cs typeface="Heiti SC Light" charset="-122"/>
                </a:rPr>
                <a:t>/</a:t>
              </a:r>
              <a:r>
                <a:rPr kumimoji="1" lang="zh-CN" altLang="en-US" sz="1000" dirty="0">
                  <a:latin typeface="Heiti SC Light" charset="-122"/>
                  <a:ea typeface="Heiti SC Light" charset="-122"/>
                  <a:cs typeface="Heiti SC Light" charset="-122"/>
                </a:rPr>
                <a:t>聚类方法将训练部分去掉即可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6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情感分析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信息抽取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信息推荐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自动文摘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586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  <a:r>
              <a:rPr lang="en-US" altLang="zh-CN" sz="1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(sentiment analysis)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是指根据文本所表达的含义和情感信息将文本划分成褒义、贬义或多种类型，是对文本作者倾向性和观点、态度的划分，有时也称倾向性分析（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opinion analysis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按粒度可分为词汇级、句子级和篇章级的情感分析，核心任务主要包含观点性及倾向性识别、观点要素抽取等任务。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2" descr="http://s15.sinaimg.cn/mw690/004hPc5gzy6YQr627i66e">
            <a:extLst>
              <a:ext uri="{FF2B5EF4-FFF2-40B4-BE49-F238E27FC236}">
                <a16:creationId xmlns:a16="http://schemas.microsoft.com/office/drawing/2014/main" id="{85D8158A-F310-4A1D-988C-B464DEEE3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517" y="3429000"/>
            <a:ext cx="4847120" cy="285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C28B95F-1EA6-4A4B-937A-5D5EDF293267}"/>
              </a:ext>
            </a:extLst>
          </p:cNvPr>
          <p:cNvGrpSpPr/>
          <p:nvPr/>
        </p:nvGrpSpPr>
        <p:grpSpPr>
          <a:xfrm>
            <a:off x="5986887" y="5381268"/>
            <a:ext cx="5499116" cy="1098959"/>
            <a:chOff x="3905249" y="3344109"/>
            <a:chExt cx="4179724" cy="1618086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198923B-B8B9-4D14-BACA-A098BA6FA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249" y="3344109"/>
              <a:ext cx="4179724" cy="1391735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67F0986-D172-404C-86EC-20EE08C7AB6A}"/>
                </a:ext>
              </a:extLst>
            </p:cNvPr>
            <p:cNvSpPr/>
            <p:nvPr/>
          </p:nvSpPr>
          <p:spPr>
            <a:xfrm>
              <a:off x="5448739" y="4509030"/>
              <a:ext cx="1283173" cy="45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淘宝评论分析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D1B5C2-C73E-4074-AC67-121BBF61D8FF}"/>
              </a:ext>
            </a:extLst>
          </p:cNvPr>
          <p:cNvGrpSpPr/>
          <p:nvPr/>
        </p:nvGrpSpPr>
        <p:grpSpPr>
          <a:xfrm>
            <a:off x="6310733" y="3208540"/>
            <a:ext cx="4534478" cy="2197776"/>
            <a:chOff x="3925734" y="3248118"/>
            <a:chExt cx="4534478" cy="2197776"/>
          </a:xfrm>
        </p:grpSpPr>
        <p:pic>
          <p:nvPicPr>
            <p:cNvPr id="26" name="Picture 4" descr="http://n.sinaimg.cn/finance/transform/20160919/4Km8-fxvyzus2036532.jpg">
              <a:extLst>
                <a:ext uri="{FF2B5EF4-FFF2-40B4-BE49-F238E27FC236}">
                  <a16:creationId xmlns:a16="http://schemas.microsoft.com/office/drawing/2014/main" id="{E2D6D6ED-3451-455E-A49B-868765524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734" y="3248118"/>
              <a:ext cx="2149267" cy="190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98D49AE-C042-4CBD-B935-9DFB7F7C7039}"/>
                </a:ext>
              </a:extLst>
            </p:cNvPr>
            <p:cNvSpPr/>
            <p:nvPr/>
          </p:nvSpPr>
          <p:spPr>
            <a:xfrm>
              <a:off x="5639647" y="5138117"/>
              <a:ext cx="12831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舆情分析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E27A710-50FC-4DB7-B713-36FB6D398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33629" y="3248119"/>
              <a:ext cx="2426583" cy="192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090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情感分析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1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基于词典的情感分析方法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通过制定一系列的</a:t>
            </a:r>
            <a:r>
              <a:rPr lang="zh-CN" altLang="en-US" sz="1800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情感词典和规则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，对文本进行拆句、分析及匹配词典，计算情感值进行文本的情感倾向判断。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E55573-B050-4B4E-A897-C7595AF90444}"/>
              </a:ext>
            </a:extLst>
          </p:cNvPr>
          <p:cNvSpPr/>
          <p:nvPr/>
        </p:nvSpPr>
        <p:spPr>
          <a:xfrm>
            <a:off x="2071887" y="4616806"/>
            <a:ext cx="8237325" cy="114357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常见英文情感词库：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General Inquirer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sentiWordNet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常见中文情感词库：知网、台湾大学的情感极性词典；</a:t>
            </a: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几种情感词典构建方法：基于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方法等。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7D8AFB2-0A45-487A-BF4A-5E5FD296A4EE}"/>
              </a:ext>
            </a:extLst>
          </p:cNvPr>
          <p:cNvSpPr/>
          <p:nvPr/>
        </p:nvSpPr>
        <p:spPr>
          <a:xfrm>
            <a:off x="1756203" y="2376614"/>
            <a:ext cx="4898703" cy="2169825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对大于句子粒度的文本进行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句子拆解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分析句子中出现的词语并按照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情感词典匹配</a:t>
            </a:r>
            <a:endParaRPr lang="en-US" altLang="zh-CN" dirty="0">
              <a:solidFill>
                <a:srgbClr val="0432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处理否定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逻辑及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计算整句情感词得分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（根据词语不同，极性不同，程度不同等因素进行加权求和）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latinLnBrk="1">
              <a:lnSpc>
                <a:spcPct val="125000"/>
              </a:lnSpc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根据情感得分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输出句子情感倾向性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DEF875-11FE-4137-8E1D-959BBB0CCF03}"/>
              </a:ext>
            </a:extLst>
          </p:cNvPr>
          <p:cNvSpPr/>
          <p:nvPr/>
        </p:nvSpPr>
        <p:spPr>
          <a:xfrm>
            <a:off x="6778636" y="2389852"/>
            <a:ext cx="3810881" cy="216982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如果是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对篇章或者段落级别的情感分析任务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，按照具体的情况，可以以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对每个句子进行单一情感分析并融合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的形式进行，也可以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先抽取情感主题句后进行句子情感分析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，得到最终情感分析结果。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B512EF1-CD67-428F-91F2-35933E9424E9}"/>
              </a:ext>
            </a:extLst>
          </p:cNvPr>
          <p:cNvSpPr/>
          <p:nvPr/>
        </p:nvSpPr>
        <p:spPr>
          <a:xfrm>
            <a:off x="714216" y="5879616"/>
            <a:ext cx="10937998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基于机器学习的情感分析方法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将情感分析作为一个分类问题来处理，基本流程与文本分类一致，采用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支持向量机（</a:t>
            </a:r>
            <a:r>
              <a:rPr lang="en-US" altLang="zh-CN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）、深度学习（</a:t>
            </a:r>
            <a:r>
              <a:rPr lang="en-US" altLang="zh-CN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等模型方法。</a:t>
            </a:r>
          </a:p>
        </p:txBody>
      </p:sp>
    </p:spTree>
    <p:extLst>
      <p:ext uri="{BB962C8B-B14F-4D97-AF65-F5344CB8AC3E}">
        <p14:creationId xmlns:p14="http://schemas.microsoft.com/office/powerpoint/2010/main" val="120216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信息抽取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信息推荐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自动文摘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4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互联网的迅速普及和发展，信息资源极大丰富，但“信息过载”问题日趋严重，迫切需要快速、准确获取信息的技术手段，信息抽取技术应运而生。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CDF583-1209-4CF1-BE11-3862B79BBD5F}"/>
              </a:ext>
            </a:extLst>
          </p:cNvPr>
          <p:cNvSpPr/>
          <p:nvPr/>
        </p:nvSpPr>
        <p:spPr>
          <a:xfrm>
            <a:off x="752434" y="2556147"/>
            <a:ext cx="5875725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信息抽取是指从自然语言文本中抽取指定类型的实体、关系、事件等事实信息，并形成结构化数据输出的文本处理技术。 </a:t>
            </a:r>
          </a:p>
        </p:txBody>
      </p:sp>
      <p:pic>
        <p:nvPicPr>
          <p:cNvPr id="17" name="图片 3">
            <a:extLst>
              <a:ext uri="{FF2B5EF4-FFF2-40B4-BE49-F238E27FC236}">
                <a16:creationId xmlns:a16="http://schemas.microsoft.com/office/drawing/2014/main" id="{AAC60C51-2C03-46FA-A5E7-1A2C7300F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"/>
          <a:stretch>
            <a:fillRect/>
          </a:stretch>
        </p:blipFill>
        <p:spPr bwMode="auto">
          <a:xfrm>
            <a:off x="4861751" y="4073372"/>
            <a:ext cx="3601177" cy="2230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3329AF-04D6-45BA-9F15-DA4D48A7B1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655" t="2141" r="7596"/>
          <a:stretch/>
        </p:blipFill>
        <p:spPr>
          <a:xfrm>
            <a:off x="752434" y="3863387"/>
            <a:ext cx="4119428" cy="274053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DF96DE9-8585-47F8-8AE5-41F3E5DF0355}"/>
              </a:ext>
            </a:extLst>
          </p:cNvPr>
          <p:cNvSpPr/>
          <p:nvPr/>
        </p:nvSpPr>
        <p:spPr>
          <a:xfrm>
            <a:off x="8465466" y="2494947"/>
            <a:ext cx="3012318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主要研究内容：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实体识别与抽取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事件抽取</a:t>
            </a:r>
          </a:p>
        </p:txBody>
      </p:sp>
    </p:spTree>
    <p:extLst>
      <p:ext uri="{BB962C8B-B14F-4D97-AF65-F5344CB8AC3E}">
        <p14:creationId xmlns:p14="http://schemas.microsoft.com/office/powerpoint/2010/main" val="7719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1914399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909635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信息推荐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自动问答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自动文摘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知识图谱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机器翻译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65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实体识别与抽取包括命名实体识别和开放域实体识别。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命名实体识别</a:t>
            </a:r>
            <a:r>
              <a:rPr lang="en-US" altLang="zh-CN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(Named Entity Recognition)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是识别文本中具有特定意义的实体，如人名、机构名、地名等专有名词和有意义的时间等，是信息检索、问答系统等技术的基础任务。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B843134-4DB1-4558-BCB9-C724059D70C2}"/>
              </a:ext>
            </a:extLst>
          </p:cNvPr>
          <p:cNvSpPr/>
          <p:nvPr/>
        </p:nvSpPr>
        <p:spPr>
          <a:xfrm>
            <a:off x="1239543" y="3662962"/>
            <a:ext cx="8988978" cy="276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难点解析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命名实体类型多样，数量众多，各种复姓、国外译名、网络红人、虚拟人物和昵称等实体不断涌现，难以建立大而全的标注语料库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命名实体构成结构复杂，长度不一，没有严格的规律可以遵循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在不同文化、领域、场景下，命名实体的外延有差异，界限不清晰，如“人名也经常出现在地名和组织名称中”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C475F5-ABC9-44BE-8022-FA61D76CE4B0}"/>
              </a:ext>
            </a:extLst>
          </p:cNvPr>
          <p:cNvSpPr/>
          <p:nvPr/>
        </p:nvSpPr>
        <p:spPr>
          <a:xfrm>
            <a:off x="2600510" y="2715460"/>
            <a:ext cx="5012401" cy="784830"/>
          </a:xfrm>
          <a:prstGeom prst="rect">
            <a:avLst/>
          </a:prstGeom>
          <a:solidFill>
            <a:srgbClr val="F0FEE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小明在夏威夷度假。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命名实体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人名、夏威夷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地名</a:t>
            </a:r>
          </a:p>
        </p:txBody>
      </p:sp>
      <p:pic>
        <p:nvPicPr>
          <p:cNvPr id="25" name="Picture 2" descr="https://ss0.baidu.com/6ONWsjip0QIZ8tyhnq/it/u=1680919026,3165717812&amp;fm=170&amp;s=EC82EC1B45DA7FE9185C84430300C0E0&amp;w=598&amp;h=392&amp;img.PNG">
            <a:extLst>
              <a:ext uri="{FF2B5EF4-FFF2-40B4-BE49-F238E27FC236}">
                <a16:creationId xmlns:a16="http://schemas.microsoft.com/office/drawing/2014/main" id="{E54CD1F4-1162-4F4D-97D1-68337F4B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505" y="2321585"/>
            <a:ext cx="2411448" cy="15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06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4AC200-A1F9-4A64-842D-379A51B05386}"/>
              </a:ext>
            </a:extLst>
          </p:cNvPr>
          <p:cNvSpPr/>
          <p:nvPr/>
        </p:nvSpPr>
        <p:spPr>
          <a:xfrm>
            <a:off x="898291" y="1549049"/>
            <a:ext cx="10478545" cy="431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基于规则的方法：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语言学家手工构造规则模板，选用特征包括统计信息、标点符号、关键字、指示词和方向词、位置词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如尾字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、中心词等，以模式和字符串相匹配为主要手段，</a:t>
            </a: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主要依赖于依赖于知识库和词典的建立</a:t>
            </a: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基于统计模型的方法：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charset="2"/>
              <a:buChar char="ü"/>
            </a:pPr>
            <a:r>
              <a: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隐马尔可夫模型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HiddenMarkovMode,HMM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、最大熵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MaxmiumEntropy,ME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、支持向量机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(Support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VectorMachine,SVM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、条件随机场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ConditionalRandom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Fields,CRF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zh-CN" altLang="en-US" b="1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40000"/>
              </a:lnSpc>
              <a:buClr>
                <a:srgbClr val="0033CC"/>
              </a:buClr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综合方法：</a:t>
            </a: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统计模型串联融合，将前一级模型的结果作为下一级的训练数据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charset="2"/>
              <a:buChar char="ü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统计模型之间或内部层叠融合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40000"/>
              </a:lnSpc>
              <a:buClr>
                <a:srgbClr val="0033CC"/>
              </a:buClr>
              <a:buFont typeface="Wingdings" charset="2"/>
              <a:buChar char="ü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规则方法与统计模型的结合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五角星 4">
            <a:extLst>
              <a:ext uri="{FF2B5EF4-FFF2-40B4-BE49-F238E27FC236}">
                <a16:creationId xmlns:a16="http://schemas.microsoft.com/office/drawing/2014/main" id="{A12475DB-FB88-49EF-911E-80C8FF96728B}"/>
              </a:ext>
            </a:extLst>
          </p:cNvPr>
          <p:cNvSpPr/>
          <p:nvPr/>
        </p:nvSpPr>
        <p:spPr>
          <a:xfrm>
            <a:off x="2126327" y="4306163"/>
            <a:ext cx="505544" cy="378887"/>
          </a:xfrm>
          <a:prstGeom prst="star5">
            <a:avLst/>
          </a:prstGeom>
          <a:solidFill>
            <a:srgbClr val="FF33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32">
            <a:extLst>
              <a:ext uri="{FF2B5EF4-FFF2-40B4-BE49-F238E27FC236}">
                <a16:creationId xmlns:a16="http://schemas.microsoft.com/office/drawing/2014/main" id="{912C9EF3-1004-402E-901C-B3AF57A553A9}"/>
              </a:ext>
            </a:extLst>
          </p:cNvPr>
          <p:cNvGrpSpPr/>
          <p:nvPr/>
        </p:nvGrpSpPr>
        <p:grpSpPr>
          <a:xfrm>
            <a:off x="4498411" y="1549049"/>
            <a:ext cx="3418309" cy="403060"/>
            <a:chOff x="6424312" y="4066389"/>
            <a:chExt cx="4448603" cy="597876"/>
          </a:xfrm>
        </p:grpSpPr>
        <p:sp>
          <p:nvSpPr>
            <p:cNvPr id="18" name="圆角矩形 7">
              <a:extLst>
                <a:ext uri="{FF2B5EF4-FFF2-40B4-BE49-F238E27FC236}">
                  <a16:creationId xmlns:a16="http://schemas.microsoft.com/office/drawing/2014/main" id="{7FE33FAF-E82C-4540-9F07-9E310DC819C0}"/>
                </a:ext>
              </a:extLst>
            </p:cNvPr>
            <p:cNvSpPr/>
            <p:nvPr/>
          </p:nvSpPr>
          <p:spPr>
            <a:xfrm>
              <a:off x="6793525" y="4165872"/>
              <a:ext cx="4079390" cy="44278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代价大，可移植性差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67C3693-D2B5-401C-A675-F8E224E9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  <p:grpSp>
        <p:nvGrpSpPr>
          <p:cNvPr id="26" name="组合 32">
            <a:extLst>
              <a:ext uri="{FF2B5EF4-FFF2-40B4-BE49-F238E27FC236}">
                <a16:creationId xmlns:a16="http://schemas.microsoft.com/office/drawing/2014/main" id="{AD515896-EC91-4CF5-999F-834934641932}"/>
              </a:ext>
            </a:extLst>
          </p:cNvPr>
          <p:cNvGrpSpPr/>
          <p:nvPr/>
        </p:nvGrpSpPr>
        <p:grpSpPr>
          <a:xfrm>
            <a:off x="5218096" y="2981313"/>
            <a:ext cx="4861569" cy="447687"/>
            <a:chOff x="6424312" y="4066389"/>
            <a:chExt cx="4448603" cy="597876"/>
          </a:xfrm>
        </p:grpSpPr>
        <p:sp>
          <p:nvSpPr>
            <p:cNvPr id="27" name="圆角矩形 10">
              <a:extLst>
                <a:ext uri="{FF2B5EF4-FFF2-40B4-BE49-F238E27FC236}">
                  <a16:creationId xmlns:a16="http://schemas.microsoft.com/office/drawing/2014/main" id="{1ED4A623-2C31-4E9F-AF33-77501097AA9D}"/>
                </a:ext>
              </a:extLst>
            </p:cNvPr>
            <p:cNvSpPr/>
            <p:nvPr/>
          </p:nvSpPr>
          <p:spPr>
            <a:xfrm>
              <a:off x="6793525" y="4165872"/>
              <a:ext cx="4079390" cy="442788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效果依赖于训练语料的规模和质量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40BE4A6-778A-44DF-A725-EA56FA13D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4312" y="4066389"/>
              <a:ext cx="597876" cy="59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21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0432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开放域实体识别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指给定某一类别的实体实例，从网页中抽取同一类别其他实体实例，特点在于不限定实体类别，不限定目标文本。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BC3DE4-A2D8-40B7-9518-8C6EE9ACF481}"/>
              </a:ext>
            </a:extLst>
          </p:cNvPr>
          <p:cNvSpPr/>
          <p:nvPr/>
        </p:nvSpPr>
        <p:spPr>
          <a:xfrm>
            <a:off x="2487560" y="2346176"/>
            <a:ext cx="7156856" cy="400110"/>
          </a:xfrm>
          <a:prstGeom prst="rect">
            <a:avLst/>
          </a:prstGeom>
          <a:solidFill>
            <a:srgbClr val="F0FEE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俄罗斯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称为“种子”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，找出其他国家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……&gt;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2BF5B7F-0CFE-4C50-B0A2-AE2766E9C9D9}"/>
              </a:ext>
            </a:extLst>
          </p:cNvPr>
          <p:cNvSpPr/>
          <p:nvPr/>
        </p:nvSpPr>
        <p:spPr>
          <a:xfrm>
            <a:off x="672945" y="2798177"/>
            <a:ext cx="108400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：种子词与目标词在网页中具有相同或者类似的上下文（包括网页结构和上下文）。因此需要首先利用种子词提取模板，随后利用模板提取更多同类实体。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D20A8D4-295B-410E-8CA1-B17BE4A04D87}"/>
              </a:ext>
            </a:extLst>
          </p:cNvPr>
          <p:cNvSpPr/>
          <p:nvPr/>
        </p:nvSpPr>
        <p:spPr>
          <a:xfrm>
            <a:off x="1096764" y="3538143"/>
            <a:ext cx="1007022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spcBef>
                <a:spcPts val="500"/>
              </a:spcBef>
              <a:buFont typeface="Wingdings" charset="2"/>
              <a:buChar char="l"/>
            </a:pPr>
            <a:r>
              <a:rPr lang="zh-CN" altLang="es-ES_tradnl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s-ES_tradnl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es-ES_tradnl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Log</a:t>
            </a:r>
            <a:r>
              <a:rPr lang="zh-CN" altLang="es-ES_tradnl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的抽取方法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：通过分析种子在查询日志中的上下文学得模板，再利用模板找到同类别实例。构造候选与种子上下文向量，计算相似度。</a:t>
            </a:r>
          </a:p>
          <a:p>
            <a:pPr marL="285750" indent="-285750">
              <a:lnSpc>
                <a:spcPct val="125000"/>
              </a:lnSpc>
              <a:spcBef>
                <a:spcPts val="500"/>
              </a:spcBef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 Page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的抽取方法：利用种子、网页、模板、候选构造一个图，综合考虑网页和模板的质量，使用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 Walk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算法为候选打分并排序。</a:t>
            </a:r>
          </a:p>
          <a:p>
            <a:pPr marL="285750" indent="-285750">
              <a:lnSpc>
                <a:spcPct val="125000"/>
              </a:lnSpc>
              <a:spcBef>
                <a:spcPts val="500"/>
              </a:spcBef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融合多个数据源的抽取方法：采用网页、查询日志、维基百科多种数据源，针对不同数据源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选取不同特征分别进行实例扩展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对结果进行融合，针对不同数据源选取不同的模板和特征，使用不同特征计算候选的置信度。</a:t>
            </a:r>
          </a:p>
        </p:txBody>
      </p:sp>
    </p:spTree>
    <p:extLst>
      <p:ext uri="{BB962C8B-B14F-4D97-AF65-F5344CB8AC3E}">
        <p14:creationId xmlns:p14="http://schemas.microsoft.com/office/powerpoint/2010/main" val="376964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实体消歧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是在非结构化文档中，由于书写风格和上下文的需要，同一个命名实体实体可能包含多种形式的表达，同时文档中的一个名词可能从字面意思上对应多种命名实体。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35C951C-4581-4691-8A46-DBB847730E3D}"/>
              </a:ext>
            </a:extLst>
          </p:cNvPr>
          <p:cNvSpPr/>
          <p:nvPr/>
        </p:nvSpPr>
        <p:spPr>
          <a:xfrm>
            <a:off x="468763" y="5802334"/>
            <a:ext cx="1118452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：利用实体间的交互、及上下文信息进行消歧，可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采用图、概率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生成模型，主题模型，深度学习等方法。</a:t>
            </a:r>
          </a:p>
        </p:txBody>
      </p:sp>
      <p:grpSp>
        <p:nvGrpSpPr>
          <p:cNvPr id="22" name="组 4">
            <a:extLst>
              <a:ext uri="{FF2B5EF4-FFF2-40B4-BE49-F238E27FC236}">
                <a16:creationId xmlns:a16="http://schemas.microsoft.com/office/drawing/2014/main" id="{9C066248-15BF-48B5-9AF0-C85932C8D87E}"/>
              </a:ext>
            </a:extLst>
          </p:cNvPr>
          <p:cNvGrpSpPr/>
          <p:nvPr/>
        </p:nvGrpSpPr>
        <p:grpSpPr>
          <a:xfrm>
            <a:off x="2401205" y="2357834"/>
            <a:ext cx="7389589" cy="2968768"/>
            <a:chOff x="724880" y="2784332"/>
            <a:chExt cx="7389589" cy="2968768"/>
          </a:xfrm>
        </p:grpSpPr>
        <p:pic>
          <p:nvPicPr>
            <p:cNvPr id="23" name="Picture 2" descr="review">
              <a:extLst>
                <a:ext uri="{FF2B5EF4-FFF2-40B4-BE49-F238E27FC236}">
                  <a16:creationId xmlns:a16="http://schemas.microsoft.com/office/drawing/2014/main" id="{156DF7B1-58A9-45C9-AD6D-5272DD7FB7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02" b="11329"/>
            <a:stretch/>
          </p:blipFill>
          <p:spPr bwMode="auto">
            <a:xfrm>
              <a:off x="724880" y="3327400"/>
              <a:ext cx="7352319" cy="242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review">
              <a:extLst>
                <a:ext uri="{FF2B5EF4-FFF2-40B4-BE49-F238E27FC236}">
                  <a16:creationId xmlns:a16="http://schemas.microsoft.com/office/drawing/2014/main" id="{7012EA73-8EF9-4869-A146-90B8102E24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5" b="74698"/>
            <a:stretch/>
          </p:blipFill>
          <p:spPr bwMode="auto">
            <a:xfrm>
              <a:off x="762150" y="2784332"/>
              <a:ext cx="7352319" cy="829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0549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关系抽取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指检测和识别文本中实体之间的语义关系，并将表示同一语义关系的提及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(mention)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链接起来的任务。关系抽取的输出通常是一个三元组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关系类别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，表示实体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和实体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之间存在特定类别的语义关系。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1A0280-23FF-4818-85F3-6BAEBF66E331}"/>
              </a:ext>
            </a:extLst>
          </p:cNvPr>
          <p:cNvSpPr/>
          <p:nvPr/>
        </p:nvSpPr>
        <p:spPr>
          <a:xfrm>
            <a:off x="3284830" y="2577914"/>
            <a:ext cx="6171058" cy="707886"/>
          </a:xfrm>
          <a:prstGeom prst="rect">
            <a:avLst/>
          </a:prstGeom>
          <a:solidFill>
            <a:srgbClr val="F0FEE5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北京是中国的首都、政治中心和文化中心 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首都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政治中心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文化中心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北京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10BCB1-92D6-444A-BBBB-672DB75D32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499"/>
          <a:stretch/>
        </p:blipFill>
        <p:spPr>
          <a:xfrm>
            <a:off x="3223911" y="4779940"/>
            <a:ext cx="6142782" cy="174431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B962D97-8491-4F32-8AB2-5CE7A1640AC3}"/>
              </a:ext>
            </a:extLst>
          </p:cNvPr>
          <p:cNvSpPr/>
          <p:nvPr/>
        </p:nvSpPr>
        <p:spPr>
          <a:xfrm>
            <a:off x="1803717" y="3443160"/>
            <a:ext cx="78532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基于模板的方法：基于触发词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字符串、基于依存句法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监督学习：机器学习、深度学习</a:t>
            </a:r>
          </a:p>
          <a:p>
            <a:pPr marL="285750" indent="-285750">
              <a:buFont typeface="Wingdings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半监督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Bootstrapping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Distant supervision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Unsupervised learning from the web</a:t>
            </a:r>
          </a:p>
        </p:txBody>
      </p:sp>
    </p:spTree>
    <p:extLst>
      <p:ext uri="{BB962C8B-B14F-4D97-AF65-F5344CB8AC3E}">
        <p14:creationId xmlns:p14="http://schemas.microsoft.com/office/powerpoint/2010/main" val="1059546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信息抽取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事件抽取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指的是从非结构化文本中抽取事件信息，主要包括时间的类型和子类型、事件元素角色等，并将其以结构化形式呈现出来的任务。主要任务包括触发词和事件元素的提取等。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CF679C-F28D-49FD-A37A-7130B21095C1}"/>
              </a:ext>
            </a:extLst>
          </p:cNvPr>
          <p:cNvSpPr/>
          <p:nvPr/>
        </p:nvSpPr>
        <p:spPr>
          <a:xfrm>
            <a:off x="1553876" y="4811954"/>
            <a:ext cx="7853292" cy="179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主要方法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模式匹配方法：词汇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语法、词汇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语义、模板匹配、触发词扩展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基于机器学习的方法：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、最大熵、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混合方法：模式匹配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MUC/ACE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会议标注语料）</a:t>
            </a:r>
          </a:p>
        </p:txBody>
      </p:sp>
      <p:grpSp>
        <p:nvGrpSpPr>
          <p:cNvPr id="18" name="组 31">
            <a:extLst>
              <a:ext uri="{FF2B5EF4-FFF2-40B4-BE49-F238E27FC236}">
                <a16:creationId xmlns:a16="http://schemas.microsoft.com/office/drawing/2014/main" id="{3F592FB3-A6DA-424C-9437-4359C79329BE}"/>
              </a:ext>
            </a:extLst>
          </p:cNvPr>
          <p:cNvGrpSpPr/>
          <p:nvPr/>
        </p:nvGrpSpPr>
        <p:grpSpPr>
          <a:xfrm>
            <a:off x="962092" y="2820698"/>
            <a:ext cx="4120039" cy="1710656"/>
            <a:chOff x="2227619" y="2100343"/>
            <a:chExt cx="4120039" cy="1710656"/>
          </a:xfrm>
        </p:grpSpPr>
        <p:sp>
          <p:nvSpPr>
            <p:cNvPr id="22" name="圆角矩形 5">
              <a:extLst>
                <a:ext uri="{FF2B5EF4-FFF2-40B4-BE49-F238E27FC236}">
                  <a16:creationId xmlns:a16="http://schemas.microsoft.com/office/drawing/2014/main" id="{FE32D3ED-2B44-4C7E-9722-624A61AB55C6}"/>
                </a:ext>
              </a:extLst>
            </p:cNvPr>
            <p:cNvSpPr/>
            <p:nvPr/>
          </p:nvSpPr>
          <p:spPr>
            <a:xfrm>
              <a:off x="2650631" y="2100343"/>
              <a:ext cx="3213100" cy="11988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Type:Life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Subtype:Be-Born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Person: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毛泽东</a:t>
              </a: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Time: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1893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</a:p>
            <a:p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Place: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湖南湘潭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A6E55A-8427-4BC8-BBC4-A96AF38C90C6}"/>
                </a:ext>
              </a:extLst>
            </p:cNvPr>
            <p:cNvSpPr txBox="1"/>
            <p:nvPr/>
          </p:nvSpPr>
          <p:spPr>
            <a:xfrm>
              <a:off x="2227619" y="3472444"/>
              <a:ext cx="4120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毛泽东</a:t>
              </a:r>
              <a:r>
                <a:rPr kumimoji="1" lang="zh-CN" altLang="en-US" sz="1600" dirty="0"/>
                <a:t>  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1893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   出生   于    湖南    湘潭。</a:t>
              </a:r>
            </a:p>
          </p:txBody>
        </p:sp>
        <p:cxnSp>
          <p:nvCxnSpPr>
            <p:cNvPr id="24" name="曲线连接符 11">
              <a:extLst>
                <a:ext uri="{FF2B5EF4-FFF2-40B4-BE49-F238E27FC236}">
                  <a16:creationId xmlns:a16="http://schemas.microsoft.com/office/drawing/2014/main" id="{8E79A2A1-EEAE-4B5F-B19C-169A29BD583E}"/>
                </a:ext>
              </a:extLst>
            </p:cNvPr>
            <p:cNvCxnSpPr>
              <a:endCxn id="23" idx="1"/>
            </p:cNvCxnSpPr>
            <p:nvPr/>
          </p:nvCxnSpPr>
          <p:spPr>
            <a:xfrm rot="5400000">
              <a:off x="1971621" y="2793940"/>
              <a:ext cx="1103780" cy="591783"/>
            </a:xfrm>
            <a:prstGeom prst="curvedConnector4">
              <a:avLst>
                <a:gd name="adj1" fmla="val 42332"/>
                <a:gd name="adj2" fmla="val 138629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曲线连接符 18">
              <a:extLst>
                <a:ext uri="{FF2B5EF4-FFF2-40B4-BE49-F238E27FC236}">
                  <a16:creationId xmlns:a16="http://schemas.microsoft.com/office/drawing/2014/main" id="{68396FCE-7DA6-4C90-A462-5686C924D663}"/>
                </a:ext>
              </a:extLst>
            </p:cNvPr>
            <p:cNvCxnSpPr/>
            <p:nvPr/>
          </p:nvCxnSpPr>
          <p:spPr>
            <a:xfrm rot="5400000">
              <a:off x="3284975" y="2888097"/>
              <a:ext cx="846851" cy="6604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曲线连接符 21">
              <a:extLst>
                <a:ext uri="{FF2B5EF4-FFF2-40B4-BE49-F238E27FC236}">
                  <a16:creationId xmlns:a16="http://schemas.microsoft.com/office/drawing/2014/main" id="{7DA4B4E1-7DD2-4103-B153-6ED8B323BA6A}"/>
                </a:ext>
              </a:extLst>
            </p:cNvPr>
            <p:cNvCxnSpPr/>
            <p:nvPr/>
          </p:nvCxnSpPr>
          <p:spPr>
            <a:xfrm>
              <a:off x="4216400" y="3086974"/>
              <a:ext cx="1358900" cy="38547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曲线连接符 25">
              <a:extLst>
                <a:ext uri="{FF2B5EF4-FFF2-40B4-BE49-F238E27FC236}">
                  <a16:creationId xmlns:a16="http://schemas.microsoft.com/office/drawing/2014/main" id="{10D8DF23-496B-4CC2-A832-B21CFE1DE7FD}"/>
                </a:ext>
              </a:extLst>
            </p:cNvPr>
            <p:cNvCxnSpPr>
              <a:endCxn id="23" idx="2"/>
            </p:cNvCxnSpPr>
            <p:nvPr/>
          </p:nvCxnSpPr>
          <p:spPr>
            <a:xfrm rot="5400000">
              <a:off x="4271008" y="2341606"/>
              <a:ext cx="1486024" cy="1452761"/>
            </a:xfrm>
            <a:prstGeom prst="curvedConnector5">
              <a:avLst>
                <a:gd name="adj1" fmla="val 38609"/>
                <a:gd name="adj2" fmla="val -57536"/>
                <a:gd name="adj3" fmla="val 115383"/>
              </a:avLst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3341DB6D-601A-48FC-B60E-A849A7E04BF4}"/>
              </a:ext>
            </a:extLst>
          </p:cNvPr>
          <p:cNvSpPr/>
          <p:nvPr/>
        </p:nvSpPr>
        <p:spPr>
          <a:xfrm>
            <a:off x="5708505" y="2587750"/>
            <a:ext cx="5358284" cy="213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“出生”是该事件的触发词，所触发的事件类别（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，子类别（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Subtype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Be-Born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。事件的三个组成元素“毛泽东”“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1893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年”“湖南湘潭”，分别对应着该类（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Life/Be-Born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）事件模板中的三个元素标签，即：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37460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信息推荐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自动文摘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92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自动文摘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自动文摘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是利用计算机按照某类应用自动地将文本（或文本集合）转换生成简短摘要的一种信息压缩技术。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要求：信息量足、覆盖面广、冗余度低和可读性高。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5EB3BF-F587-4448-AC97-166002B1C95E}"/>
              </a:ext>
            </a:extLst>
          </p:cNvPr>
          <p:cNvSpPr/>
          <p:nvPr/>
        </p:nvSpPr>
        <p:spPr>
          <a:xfrm>
            <a:off x="976205" y="2579660"/>
            <a:ext cx="5228221" cy="213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抽取式摘要</a:t>
            </a: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从原文中抽取已有句子组成摘要（排序）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压缩式摘要</a:t>
            </a: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抽取并简化原文中的重要句子构成文摘</a:t>
            </a: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理解式摘要</a:t>
            </a: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改写或重新组织原文内容形成最终文摘 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3817D87-895C-43A2-9CBE-D2C8B287067B}"/>
              </a:ext>
            </a:extLst>
          </p:cNvPr>
          <p:cNvGrpSpPr/>
          <p:nvPr/>
        </p:nvGrpSpPr>
        <p:grpSpPr>
          <a:xfrm>
            <a:off x="6370270" y="2664841"/>
            <a:ext cx="5337831" cy="3718351"/>
            <a:chOff x="5255471" y="3923048"/>
            <a:chExt cx="3070667" cy="2102018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9ED903C-C85F-41B9-9A19-0F405887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5471" y="3923048"/>
              <a:ext cx="3024438" cy="1903250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82FE366-99BD-43E7-BA58-599B74808164}"/>
                </a:ext>
              </a:extLst>
            </p:cNvPr>
            <p:cNvSpPr/>
            <p:nvPr/>
          </p:nvSpPr>
          <p:spPr>
            <a:xfrm>
              <a:off x="6215739" y="5754223"/>
              <a:ext cx="2110399" cy="2708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基于图模型的方法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F56136-BA86-4380-90FC-4E30BF344113}"/>
              </a:ext>
            </a:extLst>
          </p:cNvPr>
          <p:cNvGrpSpPr/>
          <p:nvPr/>
        </p:nvGrpSpPr>
        <p:grpSpPr>
          <a:xfrm>
            <a:off x="1834449" y="4952236"/>
            <a:ext cx="4410158" cy="1685497"/>
            <a:chOff x="787400" y="5035781"/>
            <a:chExt cx="4410158" cy="1685497"/>
          </a:xfrm>
        </p:grpSpPr>
        <p:pic>
          <p:nvPicPr>
            <p:cNvPr id="35" name="图片 1">
              <a:extLst>
                <a:ext uri="{FF2B5EF4-FFF2-40B4-BE49-F238E27FC236}">
                  <a16:creationId xmlns:a16="http://schemas.microsoft.com/office/drawing/2014/main" id="{A9B648E5-4FBF-4E41-961B-DE88886A74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88"/>
            <a:stretch/>
          </p:blipFill>
          <p:spPr bwMode="auto">
            <a:xfrm>
              <a:off x="787400" y="5035781"/>
              <a:ext cx="4410158" cy="137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295F42B-5572-43D3-A0FA-5A6E503B616E}"/>
                </a:ext>
              </a:extLst>
            </p:cNvPr>
            <p:cNvSpPr/>
            <p:nvPr/>
          </p:nvSpPr>
          <p:spPr>
            <a:xfrm>
              <a:off x="1937279" y="6413501"/>
              <a:ext cx="21103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理解式摘要抽取方法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597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信息推荐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自动文摘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3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信息推荐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13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20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信息推荐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是指根据用户的习惯、偏好或兴趣，从不断到来的大规模信息中识别满足用户兴趣的信息的过程。广泛应用在电子商务、电影和视频、音乐、社交网络、阅读、基于位置的服务、个性化邮件和广告等。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4AEDDBE-0968-4573-8C4F-91B2B8B03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26" y="2453667"/>
            <a:ext cx="3910818" cy="287611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4F8DB4E-1C77-477B-B3BC-B2FF6F23671D}"/>
              </a:ext>
            </a:extLst>
          </p:cNvPr>
          <p:cNvSpPr/>
          <p:nvPr/>
        </p:nvSpPr>
        <p:spPr>
          <a:xfrm>
            <a:off x="523897" y="2714582"/>
            <a:ext cx="7578114" cy="352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协同过滤推荐</a:t>
            </a: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基于用户的协同过滤</a:t>
            </a: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基于物品的协同过滤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基于内容的推荐系统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使用元素的描述性属性进行推荐。如根据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Sophie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的听歌历史，推荐系统注意到她似乎喜欢乡村音乐，因此系统可以推荐相同或相似类型的歌曲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基于知识的推荐系统</a:t>
            </a:r>
            <a:endParaRPr lang="en-US" altLang="zh-CN" b="1" dirty="0">
              <a:solidFill>
                <a:srgbClr val="00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基于顾客的需求和商品描述之间的相似度，或是对特定用户的需求使用约束来进行的，适用于物品购买频率很低的情况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6472B4C-2CB7-4F8A-815D-707E477EA0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095" y="2408673"/>
            <a:ext cx="1782764" cy="16269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7C02275-72C7-42BE-BDFE-CDCF4F73B5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347" t="1" r="9029" b="6979"/>
          <a:stretch/>
        </p:blipFill>
        <p:spPr>
          <a:xfrm>
            <a:off x="8043692" y="5281565"/>
            <a:ext cx="3324664" cy="13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文本分类与聚类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情感分析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信息抽取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信息推荐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自动文摘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知识图谱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1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信息推荐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自动问答</a:t>
            </a:r>
            <a:endParaRPr lang="zh-CN" altLang="en-US" dirty="0">
              <a:solidFill>
                <a:schemeClr val="dk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自动文摘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知识图谱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66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以结构化的形式描述客观世界中概念、实体间的复杂关系，将互联网的信息表达成更接近人类认知世界的形式，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提供了一种更好地组织、管理和理解互联网海量信息的能力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融合认知计算、知识表示与推理、信息检索与抽取、自然语言处理与语义</a:t>
            </a:r>
            <a:r>
              <a:rPr lang="en-US" altLang="zh-CN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、数据挖掘与机器学习等的交叉研究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4AA969-47AF-4729-B5C7-611991572447}"/>
              </a:ext>
            </a:extLst>
          </p:cNvPr>
          <p:cNvGrpSpPr/>
          <p:nvPr/>
        </p:nvGrpSpPr>
        <p:grpSpPr>
          <a:xfrm>
            <a:off x="5369517" y="5038183"/>
            <a:ext cx="4628615" cy="1659684"/>
            <a:chOff x="201742" y="4831945"/>
            <a:chExt cx="3821618" cy="165968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300E5D2-8907-4221-8FA9-87D6C368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2328" y="4831945"/>
              <a:ext cx="3401032" cy="165968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40C9E68-993D-49F9-BDF6-415BE66C0966}"/>
                </a:ext>
              </a:extLst>
            </p:cNvPr>
            <p:cNvSpPr/>
            <p:nvPr/>
          </p:nvSpPr>
          <p:spPr>
            <a:xfrm>
              <a:off x="201742" y="4975115"/>
              <a:ext cx="42058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知识图谱项目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130DDF6-67D4-4A8F-84B3-6216CF749E6F}"/>
              </a:ext>
            </a:extLst>
          </p:cNvPr>
          <p:cNvGrpSpPr/>
          <p:nvPr/>
        </p:nvGrpSpPr>
        <p:grpSpPr>
          <a:xfrm>
            <a:off x="5977720" y="2744027"/>
            <a:ext cx="4628943" cy="2352266"/>
            <a:chOff x="4121180" y="2821628"/>
            <a:chExt cx="4628943" cy="235226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B6E39C9-9940-4452-992F-5E2E1AC0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1180" y="2821628"/>
              <a:ext cx="4628943" cy="2044489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263E81D-61B3-42ED-A220-7CEE916F7738}"/>
                </a:ext>
              </a:extLst>
            </p:cNvPr>
            <p:cNvSpPr/>
            <p:nvPr/>
          </p:nvSpPr>
          <p:spPr>
            <a:xfrm>
              <a:off x="5651054" y="4866117"/>
              <a:ext cx="17393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知识图谱体系架构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435ADC3-DA56-49A6-B942-D393E0BD25C6}"/>
              </a:ext>
            </a:extLst>
          </p:cNvPr>
          <p:cNvGrpSpPr/>
          <p:nvPr/>
        </p:nvGrpSpPr>
        <p:grpSpPr>
          <a:xfrm>
            <a:off x="1802361" y="2883176"/>
            <a:ext cx="3472566" cy="3732501"/>
            <a:chOff x="413657" y="2883175"/>
            <a:chExt cx="3472566" cy="373250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37B6A544-786C-42DF-88AA-0ECDD2D0B8DC}"/>
                </a:ext>
              </a:extLst>
            </p:cNvPr>
            <p:cNvGrpSpPr/>
            <p:nvPr/>
          </p:nvGrpSpPr>
          <p:grpSpPr>
            <a:xfrm>
              <a:off x="413657" y="2883175"/>
              <a:ext cx="3472566" cy="2682030"/>
              <a:chOff x="272980" y="2995719"/>
              <a:chExt cx="3472566" cy="268203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1C4AB25-FD5D-437B-9045-9CDDB0354871}"/>
                  </a:ext>
                </a:extLst>
              </p:cNvPr>
              <p:cNvSpPr/>
              <p:nvPr/>
            </p:nvSpPr>
            <p:spPr>
              <a:xfrm>
                <a:off x="272980" y="4292754"/>
                <a:ext cx="37575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知识图谱实例</a:t>
                </a:r>
              </a:p>
            </p:txBody>
          </p:sp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210FAAA3-3958-4088-81CF-885E6313B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083" y="2995719"/>
                <a:ext cx="3217463" cy="1698925"/>
              </a:xfrm>
              <a:prstGeom prst="rect">
                <a:avLst/>
              </a:prstGeom>
            </p:spPr>
          </p:pic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729CFA5D-176E-45E3-8154-BB43C130D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2698" y="4582100"/>
              <a:ext cx="2410622" cy="2033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448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信息推荐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自动问答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自动文摘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知识图谱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机器翻译</a:t>
            </a:r>
            <a:endParaRPr lang="zh-CN" alt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18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问答系统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(question answering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QA)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是讨论如何从大规模真实文本中对指定的提问找出正确回答的技术，是集知识表示、信息检索、自然语言处理和智能推理等技术与一身的新一代搜索引擎。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形式的问答网站、聊天机器人等。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787B04-2483-46F9-8D5F-8FC7FAF9C2EE}"/>
              </a:ext>
            </a:extLst>
          </p:cNvPr>
          <p:cNvSpPr/>
          <p:nvPr/>
        </p:nvSpPr>
        <p:spPr>
          <a:xfrm>
            <a:off x="752434" y="2629914"/>
            <a:ext cx="8378390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按照答案的生成反馈机制，问答系统可划分为：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基于检索式的问答系统</a:t>
            </a:r>
          </a:p>
          <a:p>
            <a:pPr marL="285750" indent="-28575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基于生成式的问答系统</a:t>
            </a:r>
          </a:p>
        </p:txBody>
      </p:sp>
      <p:pic>
        <p:nvPicPr>
          <p:cNvPr id="24" name="Picture 2" descr="https://pic4.zhimg.com/80/v2-95e633d34999168cd5601a4926d3c950_hd.jpg">
            <a:extLst>
              <a:ext uri="{FF2B5EF4-FFF2-40B4-BE49-F238E27FC236}">
                <a16:creationId xmlns:a16="http://schemas.microsoft.com/office/drawing/2014/main" id="{630FEBD9-A4AC-4656-9F50-698E58BE4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80" y="3787265"/>
            <a:ext cx="4744657" cy="27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B8A04B6D-1B51-4F00-9D4D-FA611511C0E4}"/>
              </a:ext>
            </a:extLst>
          </p:cNvPr>
          <p:cNvGrpSpPr/>
          <p:nvPr/>
        </p:nvGrpSpPr>
        <p:grpSpPr>
          <a:xfrm>
            <a:off x="6448972" y="2976082"/>
            <a:ext cx="4311180" cy="3693930"/>
            <a:chOff x="5196335" y="3280007"/>
            <a:chExt cx="2978796" cy="2827056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67C8BAE-F047-4E00-87A5-B592F29F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96335" y="3280007"/>
              <a:ext cx="2978796" cy="2559784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1C2A8CA-CFD7-464E-85CA-3942424A164A}"/>
                </a:ext>
              </a:extLst>
            </p:cNvPr>
            <p:cNvSpPr txBox="1"/>
            <p:nvPr/>
          </p:nvSpPr>
          <p:spPr>
            <a:xfrm>
              <a:off x="6186763" y="5799286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聊天机器人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3858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一般包括问句理解、信息检索、答案生成三个功能组成部分。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5AFB9E-AD6D-411D-A391-313CB0E99F45}"/>
              </a:ext>
            </a:extLst>
          </p:cNvPr>
          <p:cNvSpPr/>
          <p:nvPr/>
        </p:nvSpPr>
        <p:spPr>
          <a:xfrm>
            <a:off x="779079" y="1884067"/>
            <a:ext cx="5291724" cy="252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问句理解</a:t>
            </a:r>
          </a:p>
          <a:p>
            <a:pPr marL="540000" lvl="1" indent="-342900">
              <a:lnSpc>
                <a:spcPct val="125000"/>
              </a:lnSpc>
              <a:buFont typeface="Wingdings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问题分类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：对输入的问题进行处理分类并确定问题类型</a:t>
            </a:r>
          </a:p>
          <a:p>
            <a:pPr marL="540000" lvl="1" indent="-342900">
              <a:lnSpc>
                <a:spcPct val="125000"/>
              </a:lnSpc>
              <a:buFont typeface="Wingdings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主题焦点提取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：实现用户问题的信息需求的精确定位。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问题扩展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：分析问题中的潜在信息，提高答案的召回率</a:t>
            </a:r>
          </a:p>
        </p:txBody>
      </p:sp>
      <p:pic>
        <p:nvPicPr>
          <p:cNvPr id="18" name="Picture 2" descr="https://oss-cn-hangzhou.aliyuncs.com/yqfiles/21769f02eefc709bf648dc9b0f3deee8d648dc92.png">
            <a:extLst>
              <a:ext uri="{FF2B5EF4-FFF2-40B4-BE49-F238E27FC236}">
                <a16:creationId xmlns:a16="http://schemas.microsoft.com/office/drawing/2014/main" id="{06E6DA25-C269-47E7-8BC1-C0E0F55DF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5"/>
          <a:stretch/>
        </p:blipFill>
        <p:spPr bwMode="auto">
          <a:xfrm>
            <a:off x="6337005" y="1994221"/>
            <a:ext cx="4880733" cy="26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C493FDD7-EE86-4938-BCD5-7E31E0C1EB2F}"/>
              </a:ext>
            </a:extLst>
          </p:cNvPr>
          <p:cNvSpPr/>
          <p:nvPr/>
        </p:nvSpPr>
        <p:spPr>
          <a:xfrm>
            <a:off x="757814" y="4720527"/>
            <a:ext cx="10704083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信息检索：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系统使用从用户的问题中得到的关键词，对于数据库中的文档与关键词的计算匹配程度，从而获取若干个可能包含答案的候选文章，并且根据它们的相似度进行排序。</a:t>
            </a:r>
          </a:p>
          <a:p>
            <a:pPr marL="342900" indent="-342900">
              <a:lnSpc>
                <a:spcPct val="125000"/>
              </a:lnSpc>
              <a:spcBef>
                <a:spcPts val="1000"/>
              </a:spcBef>
              <a:buFont typeface="Wingdings" charset="2"/>
              <a:buChar char="l"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答案抽取：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先从文章中提取出可能包含答案的段落，再对段落进行语义分析，抽取段落中所包含的答案。引入诸如语义词典（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WordNet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），知识库（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Freebase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）等外部语义资源。</a:t>
            </a:r>
          </a:p>
        </p:txBody>
      </p:sp>
    </p:spTree>
    <p:extLst>
      <p:ext uri="{BB962C8B-B14F-4D97-AF65-F5344CB8AC3E}">
        <p14:creationId xmlns:p14="http://schemas.microsoft.com/office/powerpoint/2010/main" val="1308071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检索式问答系统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预先定义好知识库，根据输入和上下文语境，从问句中提取关键词，使用启发式算法在知识库中检索并生成答案。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2EB85F-B094-441C-9C0B-F576DB96AAA7}"/>
              </a:ext>
            </a:extLst>
          </p:cNvPr>
          <p:cNvSpPr/>
          <p:nvPr/>
        </p:nvSpPr>
        <p:spPr>
          <a:xfrm>
            <a:off x="800343" y="2324783"/>
            <a:ext cx="10576495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检索过程：段落或者句子级排序，利用不同类型关键词的加权组合</a:t>
            </a:r>
          </a:p>
          <a:p>
            <a:pPr marL="342900" indent="-342900">
              <a:lnSpc>
                <a:spcPct val="125000"/>
              </a:lnSpc>
              <a:buFont typeface="Wingdings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答案抽取过程：根据问答类型从排序后的段落或句子中抽取答案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6F4931-8C0C-449C-B90E-8CAA8BFF1ED0}"/>
              </a:ext>
            </a:extLst>
          </p:cNvPr>
          <p:cNvGrpSpPr/>
          <p:nvPr/>
        </p:nvGrpSpPr>
        <p:grpSpPr>
          <a:xfrm>
            <a:off x="1870689" y="3468330"/>
            <a:ext cx="5249909" cy="3021561"/>
            <a:chOff x="410484" y="3619395"/>
            <a:chExt cx="5249909" cy="3021561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C3C6F1C6-6CB0-43B7-8793-2D9112785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98" t="9582"/>
            <a:stretch/>
          </p:blipFill>
          <p:spPr>
            <a:xfrm>
              <a:off x="410484" y="3619395"/>
              <a:ext cx="5249909" cy="2664865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2D77DDB-3D43-4CFC-A52E-F739475C1C1A}"/>
                </a:ext>
              </a:extLst>
            </p:cNvPr>
            <p:cNvSpPr txBox="1"/>
            <p:nvPr/>
          </p:nvSpPr>
          <p:spPr>
            <a:xfrm>
              <a:off x="2045423" y="6333179"/>
              <a:ext cx="198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基于知识库的问答系统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1D643C-885B-43C4-901D-5DF32DDB60D3}"/>
              </a:ext>
            </a:extLst>
          </p:cNvPr>
          <p:cNvGrpSpPr/>
          <p:nvPr/>
        </p:nvGrpSpPr>
        <p:grpSpPr>
          <a:xfrm>
            <a:off x="7179169" y="3196184"/>
            <a:ext cx="3005966" cy="3293707"/>
            <a:chOff x="5668165" y="3347249"/>
            <a:chExt cx="3005966" cy="329370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D29E71-6AEC-4C6D-97A9-6DC0B4AD0EBE}"/>
                </a:ext>
              </a:extLst>
            </p:cNvPr>
            <p:cNvSpPr txBox="1"/>
            <p:nvPr/>
          </p:nvSpPr>
          <p:spPr>
            <a:xfrm>
              <a:off x="6091364" y="6333179"/>
              <a:ext cx="21595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基于深度学习的问答技术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E267D7E-1D1A-44E4-8E6B-ADF0E6901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54611" y="3347249"/>
              <a:ext cx="2496319" cy="147599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6465F03-9A0D-4FA3-AADC-68E3DCD43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8165" y="4873558"/>
              <a:ext cx="3005966" cy="1338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734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自动问答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5B3A527-6C13-4469-856F-5CEE561F647A}"/>
              </a:ext>
            </a:extLst>
          </p:cNvPr>
          <p:cNvSpPr/>
          <p:nvPr/>
        </p:nvSpPr>
        <p:spPr>
          <a:xfrm>
            <a:off x="3036488" y="2151727"/>
            <a:ext cx="832239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生成式问答系统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的答案生成模式如下：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答案完全在某篇原文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答案分别出现在多篇文章中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答案一部分出现在原文，一部分出现在问题中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答案的一部分出现在原文，另一部分是生成的新词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40000" lvl="1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答案完全不在原文出现（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 / No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类型）</a:t>
            </a:r>
          </a:p>
        </p:txBody>
      </p:sp>
    </p:spTree>
    <p:extLst>
      <p:ext uri="{BB962C8B-B14F-4D97-AF65-F5344CB8AC3E}">
        <p14:creationId xmlns:p14="http://schemas.microsoft.com/office/powerpoint/2010/main" val="294573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1914399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3255050" y="1987159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909635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982395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10158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5107513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NLP</a:t>
            </a:r>
            <a:r>
              <a:rPr lang="zh-CN" altLang="en-US" dirty="0"/>
              <a:t>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1982125"/>
            <a:ext cx="4533864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自然语言处理应用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976547"/>
            <a:ext cx="4533864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4282683" y="2521586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文本分类与聚类</a:t>
            </a:r>
            <a:endParaRPr lang="zh-CN" altLang="en-US" dirty="0"/>
          </a:p>
        </p:txBody>
      </p:sp>
      <p:sp>
        <p:nvSpPr>
          <p:cNvPr id="38" name="圆角矩形 37"/>
          <p:cNvSpPr/>
          <p:nvPr/>
        </p:nvSpPr>
        <p:spPr>
          <a:xfrm>
            <a:off x="6592330" y="2521586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</a:t>
            </a:r>
            <a:endParaRPr lang="zh-CN" altLang="en-US" dirty="0"/>
          </a:p>
        </p:txBody>
      </p:sp>
      <p:sp>
        <p:nvSpPr>
          <p:cNvPr id="43" name="圆角矩形 42"/>
          <p:cNvSpPr/>
          <p:nvPr/>
        </p:nvSpPr>
        <p:spPr>
          <a:xfrm>
            <a:off x="4282683" y="3105667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信息抽取</a:t>
            </a:r>
            <a:endParaRPr lang="zh-CN" altLang="en-US" dirty="0"/>
          </a:p>
        </p:txBody>
      </p:sp>
      <p:sp>
        <p:nvSpPr>
          <p:cNvPr id="44" name="圆角矩形 43"/>
          <p:cNvSpPr/>
          <p:nvPr/>
        </p:nvSpPr>
        <p:spPr>
          <a:xfrm>
            <a:off x="4282683" y="3689748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信息推荐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4282683" y="4273829"/>
            <a:ext cx="2197101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自动问答</a:t>
            </a:r>
            <a:endParaRPr lang="zh-CN" altLang="en-US" dirty="0"/>
          </a:p>
        </p:txBody>
      </p:sp>
      <p:sp>
        <p:nvSpPr>
          <p:cNvPr id="46" name="圆角矩形 45"/>
          <p:cNvSpPr/>
          <p:nvPr/>
        </p:nvSpPr>
        <p:spPr>
          <a:xfrm>
            <a:off x="6592330" y="3105667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自动文摘</a:t>
            </a:r>
            <a:endParaRPr lang="zh-CN" altLang="en-US" dirty="0"/>
          </a:p>
        </p:txBody>
      </p:sp>
      <p:sp>
        <p:nvSpPr>
          <p:cNvPr id="48" name="圆角矩形 47"/>
          <p:cNvSpPr/>
          <p:nvPr/>
        </p:nvSpPr>
        <p:spPr>
          <a:xfrm>
            <a:off x="6592330" y="3689748"/>
            <a:ext cx="2224216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知识图谱</a:t>
            </a:r>
            <a:endParaRPr lang="zh-CN" altLang="en-US" dirty="0"/>
          </a:p>
        </p:txBody>
      </p:sp>
      <p:sp>
        <p:nvSpPr>
          <p:cNvPr id="49" name="圆角矩形 48"/>
          <p:cNvSpPr/>
          <p:nvPr/>
        </p:nvSpPr>
        <p:spPr>
          <a:xfrm>
            <a:off x="6592330" y="4273829"/>
            <a:ext cx="2224216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机器翻译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2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>
            <a:cxnSpLocks/>
          </p:cNvCxnSpPr>
          <p:nvPr/>
        </p:nvCxnSpPr>
        <p:spPr>
          <a:xfrm>
            <a:off x="479425" y="780717"/>
            <a:ext cx="360187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自然语言处理的技术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150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43BF56-1C2E-4EC1-863E-7EA9A764EB17}"/>
              </a:ext>
            </a:extLst>
          </p:cNvPr>
          <p:cNvSpPr/>
          <p:nvPr/>
        </p:nvSpPr>
        <p:spPr>
          <a:xfrm>
            <a:off x="752434" y="1413453"/>
            <a:ext cx="10725350" cy="75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 </a:t>
            </a:r>
            <a:r>
              <a:rPr lang="en-US" altLang="zh-CN" sz="1800" b="1" dirty="0">
                <a:solidFill>
                  <a:srgbClr val="CC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(machine translation, MT)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是用计算机把一种语言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源语言，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source language)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翻译成另一种语言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目标语言，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target language)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的一门学科和技术。</a:t>
            </a: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6F3644A7-E879-4F5C-9146-B09D6825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959" y="2507875"/>
            <a:ext cx="5551715" cy="113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F757F4-13DC-450A-BC1A-0FCD518069CA}"/>
              </a:ext>
            </a:extLst>
          </p:cNvPr>
          <p:cNvGrpSpPr/>
          <p:nvPr/>
        </p:nvGrpSpPr>
        <p:grpSpPr>
          <a:xfrm>
            <a:off x="1622997" y="3684757"/>
            <a:ext cx="4179841" cy="2702144"/>
            <a:chOff x="736945" y="4117140"/>
            <a:chExt cx="3698875" cy="2488977"/>
          </a:xfrm>
        </p:grpSpPr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0BDAB121-88C2-4F95-9EA1-A010237AD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45" y="4117140"/>
              <a:ext cx="3698875" cy="221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D874A4-4905-48BE-830E-C18B1406F50D}"/>
                </a:ext>
              </a:extLst>
            </p:cNvPr>
            <p:cNvSpPr/>
            <p:nvPr/>
          </p:nvSpPr>
          <p:spPr>
            <a:xfrm>
              <a:off x="1660310" y="6298340"/>
              <a:ext cx="23225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基于统计模型的方法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0B5FE8B-AFCF-4FD7-B369-DC40C83FC57F}"/>
              </a:ext>
            </a:extLst>
          </p:cNvPr>
          <p:cNvGrpSpPr/>
          <p:nvPr/>
        </p:nvGrpSpPr>
        <p:grpSpPr>
          <a:xfrm>
            <a:off x="5992459" y="3655800"/>
            <a:ext cx="4236061" cy="2830061"/>
            <a:chOff x="4510988" y="4030128"/>
            <a:chExt cx="3748626" cy="2606803"/>
          </a:xfrm>
        </p:grpSpPr>
        <p:pic>
          <p:nvPicPr>
            <p:cNvPr id="23" name="图片 1">
              <a:extLst>
                <a:ext uri="{FF2B5EF4-FFF2-40B4-BE49-F238E27FC236}">
                  <a16:creationId xmlns:a16="http://schemas.microsoft.com/office/drawing/2014/main" id="{A844C58C-C556-4A7E-BF0F-1D2E79A43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0988" y="4030128"/>
              <a:ext cx="3748626" cy="2275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7D30462-C48B-4510-A44A-A07335707719}"/>
                </a:ext>
              </a:extLst>
            </p:cNvPr>
            <p:cNvSpPr/>
            <p:nvPr/>
          </p:nvSpPr>
          <p:spPr>
            <a:xfrm>
              <a:off x="5441726" y="6329154"/>
              <a:ext cx="232257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基于神经网络模型的方法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79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/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/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什么是自然语言处理</a:t>
            </a:r>
          </a:p>
        </p:txBody>
      </p:sp>
      <p:pic>
        <p:nvPicPr>
          <p:cNvPr id="41" name="内容占位符 7" descr="information_overload.jpg">
            <a:extLst>
              <a:ext uri="{FF2B5EF4-FFF2-40B4-BE49-F238E27FC236}">
                <a16:creationId xmlns:a16="http://schemas.microsoft.com/office/drawing/2014/main" id="{D68FF33C-8318-4837-84CA-99583B65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26" y="1484988"/>
            <a:ext cx="3535638" cy="2346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图片 1">
            <a:extLst>
              <a:ext uri="{FF2B5EF4-FFF2-40B4-BE49-F238E27FC236}">
                <a16:creationId xmlns:a16="http://schemas.microsoft.com/office/drawing/2014/main" id="{A270E628-F693-4B5F-BC5C-E38DF6E7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9" y="3824235"/>
            <a:ext cx="3511465" cy="17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 descr="淘宝网 - 淘宝网特卖频道 - 每日低价商品抢购中">
            <a:hlinkClick r:id="rId9"/>
            <a:extLst>
              <a:ext uri="{FF2B5EF4-FFF2-40B4-BE49-F238E27FC236}">
                <a16:creationId xmlns:a16="http://schemas.microsoft.com/office/drawing/2014/main" id="{A1560CFF-01FD-40DB-A184-CF9D5A125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05" y="2304890"/>
            <a:ext cx="1040713" cy="6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" descr="当当网 - 图书、母婴、美妆、家居、数码、家电、服装、鞋包等">
            <a:hlinkClick r:id="rId11"/>
            <a:extLst>
              <a:ext uri="{FF2B5EF4-FFF2-40B4-BE49-F238E27FC236}">
                <a16:creationId xmlns:a16="http://schemas.microsoft.com/office/drawing/2014/main" id="{F6C9C3BF-117A-4478-BE44-9426643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14" y="2332734"/>
            <a:ext cx="1092048" cy="68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6" descr="京东商城 - 中国专业的电脑、手机、数码、家电、日用百货网上购物商城">
            <a:hlinkClick r:id="rId13"/>
            <a:extLst>
              <a:ext uri="{FF2B5EF4-FFF2-40B4-BE49-F238E27FC236}">
                <a16:creationId xmlns:a16="http://schemas.microsoft.com/office/drawing/2014/main" id="{313AE4FF-BA6D-4DB6-BEEB-06792EBC3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46" y="3054897"/>
            <a:ext cx="1073355" cy="67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" descr="卓越亚马逊 - 图书，手机，数码，家电，化妆品，钟表，首饰等">
            <a:hlinkClick r:id="rId15"/>
            <a:extLst>
              <a:ext uri="{FF2B5EF4-FFF2-40B4-BE49-F238E27FC236}">
                <a16:creationId xmlns:a16="http://schemas.microsoft.com/office/drawing/2014/main" id="{53958CB4-4AF7-4E03-8C9B-38C31A24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22" y="1344963"/>
            <a:ext cx="1137454" cy="71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4" descr="美团网">
            <a:hlinkClick r:id="rId17"/>
            <a:extLst>
              <a:ext uri="{FF2B5EF4-FFF2-40B4-BE49-F238E27FC236}">
                <a16:creationId xmlns:a16="http://schemas.microsoft.com/office/drawing/2014/main" id="{637EFBE2-A45B-4581-BC18-5E0600EAA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71" y="3872451"/>
            <a:ext cx="993891" cy="6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6" descr="天猫商城 - 网上商城，品牌正品">
            <a:hlinkClick r:id="rId19"/>
            <a:extLst>
              <a:ext uri="{FF2B5EF4-FFF2-40B4-BE49-F238E27FC236}">
                <a16:creationId xmlns:a16="http://schemas.microsoft.com/office/drawing/2014/main" id="{3D7BCF0A-49BD-4AAA-B514-DB123CE2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10" y="3147252"/>
            <a:ext cx="991009" cy="62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8" descr="1号店">
            <a:hlinkClick r:id="rId21"/>
            <a:extLst>
              <a:ext uri="{FF2B5EF4-FFF2-40B4-BE49-F238E27FC236}">
                <a16:creationId xmlns:a16="http://schemas.microsoft.com/office/drawing/2014/main" id="{58C522D6-1AA6-4189-812E-D6442F26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80" y="2441874"/>
            <a:ext cx="1003294" cy="60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5920A3C-6292-4FBC-BE1E-1B73DBA8520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78739" y="4486549"/>
            <a:ext cx="1374394" cy="55527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E6D8BBE-27A9-4D13-93D7-52EE877BD0D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6915" y="4673590"/>
            <a:ext cx="2156999" cy="35313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5E87B00-7ADB-41FF-9449-2DEF14FDDBA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60622" y="1619318"/>
            <a:ext cx="1041400" cy="4445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4D9B79B7-885E-404D-938E-E0A629F1617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47305" y="1609375"/>
            <a:ext cx="637261" cy="683217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CE63311-BE39-4D74-B44E-63B73C581EE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98432" y="3972686"/>
            <a:ext cx="1543620" cy="383566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6352E44-FA6D-4880-BDA0-E7C27F7D582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0618" y="3469758"/>
            <a:ext cx="639338" cy="344259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15868B21-121D-4178-9FBD-E71B8A8602F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511149" y="4001640"/>
            <a:ext cx="1076209" cy="30828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B1D4F21-FDBF-4915-8637-28FE1B87677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414185" y="3437875"/>
            <a:ext cx="723824" cy="71048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51F315D6-0288-4B39-A666-35E930B46AE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103024" y="2196056"/>
            <a:ext cx="622322" cy="692672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FD2FE10-D46B-4D82-BBA2-131345CFE18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94983" y="3086446"/>
            <a:ext cx="771629" cy="692672"/>
          </a:xfrm>
          <a:prstGeom prst="rect">
            <a:avLst/>
          </a:prstGeom>
        </p:spPr>
      </p:pic>
      <p:sp>
        <p:nvSpPr>
          <p:cNvPr id="60" name="圆角矩形 25">
            <a:extLst>
              <a:ext uri="{FF2B5EF4-FFF2-40B4-BE49-F238E27FC236}">
                <a16:creationId xmlns:a16="http://schemas.microsoft.com/office/drawing/2014/main" id="{3F1038D6-3D54-41CE-B117-35E27702BE5D}"/>
              </a:ext>
            </a:extLst>
          </p:cNvPr>
          <p:cNvSpPr/>
          <p:nvPr/>
        </p:nvSpPr>
        <p:spPr>
          <a:xfrm>
            <a:off x="1361151" y="5658265"/>
            <a:ext cx="8690457" cy="1082120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CDD4F57-F4ED-4744-891E-11E73459E597}"/>
              </a:ext>
            </a:extLst>
          </p:cNvPr>
          <p:cNvSpPr/>
          <p:nvPr/>
        </p:nvSpPr>
        <p:spPr>
          <a:xfrm>
            <a:off x="5362081" y="5173960"/>
            <a:ext cx="5570976" cy="38455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电子商务和社交网络应用的兴起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A0F84AA-8FDC-421C-A850-85A801EF9FDC}"/>
              </a:ext>
            </a:extLst>
          </p:cNvPr>
          <p:cNvSpPr/>
          <p:nvPr/>
        </p:nvSpPr>
        <p:spPr>
          <a:xfrm>
            <a:off x="897727" y="3382899"/>
            <a:ext cx="3535638" cy="33138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生活中无处不在的语音文字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BAA5A065-5458-4788-90C6-683884B4B6F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10" y="5792750"/>
            <a:ext cx="861991" cy="86199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1B2F8602-5382-4669-A30F-3F1297DE50B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438" y="5619943"/>
            <a:ext cx="939115" cy="939115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9795B68-9287-4BCB-9CFD-C225DDF5AA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267" y="5489964"/>
            <a:ext cx="939115" cy="93911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5D5C9DA7-106B-4240-AA2D-0446FD42C994}"/>
              </a:ext>
            </a:extLst>
          </p:cNvPr>
          <p:cNvSpPr/>
          <p:nvPr/>
        </p:nvSpPr>
        <p:spPr>
          <a:xfrm>
            <a:off x="1549838" y="5753991"/>
            <a:ext cx="8375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如何让计算机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实现海量语言信息的自动处理和有效利用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如何让计算机能够自动或半自动地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理解自然语言文本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，懂得人的意图和心声，进而满足不同用户的各种需求，实现个性化信息服务？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20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什么是自然语言处理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DE6C1E5-98DF-46AB-9B43-8BC24156B701}"/>
              </a:ext>
            </a:extLst>
          </p:cNvPr>
          <p:cNvSpPr/>
          <p:nvPr/>
        </p:nvSpPr>
        <p:spPr>
          <a:xfrm>
            <a:off x="833927" y="2044777"/>
            <a:ext cx="31920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图灵（</a:t>
            </a:r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Turing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）测试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F1A96A3-95D9-4BB9-936D-9EE74CAF09C0}"/>
              </a:ext>
            </a:extLst>
          </p:cNvPr>
          <p:cNvSpPr/>
          <p:nvPr/>
        </p:nvSpPr>
        <p:spPr>
          <a:xfrm>
            <a:off x="833927" y="1538469"/>
            <a:ext cx="5692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如何判断计算机系统的智能？</a:t>
            </a:r>
            <a:endParaRPr lang="zh-CN" altLang="en-US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3C593C7-8599-45C1-9541-5F1A5BDE830B}"/>
              </a:ext>
            </a:extLst>
          </p:cNvPr>
          <p:cNvSpPr/>
          <p:nvPr/>
        </p:nvSpPr>
        <p:spPr>
          <a:xfrm>
            <a:off x="833927" y="5267866"/>
            <a:ext cx="3129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人工智能的终极目标</a:t>
            </a:r>
            <a:endParaRPr kumimoji="1" lang="en-US" altLang="zh-CN" sz="20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FA64E52-F1AC-4B46-8CF6-9DF6D825E916}"/>
              </a:ext>
            </a:extLst>
          </p:cNvPr>
          <p:cNvSpPr/>
          <p:nvPr/>
        </p:nvSpPr>
        <p:spPr>
          <a:xfrm>
            <a:off x="1081191" y="5827126"/>
            <a:ext cx="63085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研究设计出可以</a:t>
            </a:r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理解和处理人类语言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</a:t>
            </a:r>
            <a:endParaRPr lang="zh-CN" altLang="en-US" sz="2000" dirty="0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976C78B3-4E90-4916-9B88-95457A4CE3C9}"/>
              </a:ext>
            </a:extLst>
          </p:cNvPr>
          <p:cNvCxnSpPr/>
          <p:nvPr/>
        </p:nvCxnSpPr>
        <p:spPr>
          <a:xfrm>
            <a:off x="3229992" y="6258012"/>
            <a:ext cx="2463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A17EF705-16AC-4FDC-9CAE-B35C7A315324}"/>
              </a:ext>
            </a:extLst>
          </p:cNvPr>
          <p:cNvCxnSpPr/>
          <p:nvPr/>
        </p:nvCxnSpPr>
        <p:spPr>
          <a:xfrm>
            <a:off x="3225229" y="6324687"/>
            <a:ext cx="24638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图片 68">
            <a:extLst>
              <a:ext uri="{FF2B5EF4-FFF2-40B4-BE49-F238E27FC236}">
                <a16:creationId xmlns:a16="http://schemas.microsoft.com/office/drawing/2014/main" id="{646D255B-0E5D-4327-A611-F2352D880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028" y="2029109"/>
            <a:ext cx="5867096" cy="3544564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F4724525-A343-4C15-9E05-8FDEBC4C5485}"/>
              </a:ext>
            </a:extLst>
          </p:cNvPr>
          <p:cNvSpPr/>
          <p:nvPr/>
        </p:nvSpPr>
        <p:spPr>
          <a:xfrm>
            <a:off x="1044539" y="2562054"/>
            <a:ext cx="4347267" cy="2287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在测试者与被测试者（一个人和一台机器）隔开的情况下，通过一些装置（如键盘）向被测试者随意提问。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进行多次测试后，如果有超过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的测试者不能确定出被测试者是人还是机器，那么这台机器就通过了测试，并被认为具有人类智能。</a:t>
            </a:r>
          </a:p>
        </p:txBody>
      </p:sp>
    </p:spTree>
    <p:extLst>
      <p:ext uri="{BB962C8B-B14F-4D97-AF65-F5344CB8AC3E}">
        <p14:creationId xmlns:p14="http://schemas.microsoft.com/office/powerpoint/2010/main" val="326643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什么是自然语言处理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30862B4-9DF5-4F62-9190-9E031DD971BB}"/>
              </a:ext>
            </a:extLst>
          </p:cNvPr>
          <p:cNvSpPr txBox="1"/>
          <p:nvPr/>
        </p:nvSpPr>
        <p:spPr>
          <a:xfrm>
            <a:off x="1045638" y="3176385"/>
            <a:ext cx="10319140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720000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自然语言处理，又称自然语言理解，是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探索人类自身语言能力和语言思维活动的本质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研究模仿人类语言认知过程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的自然语言处理方法和实现技术的一门学科。它是人工智能早期研究的领域之一，是一门在语言学、计算机科学、认知科学、信息论和数学等多学科基础上形成的交叉学科。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——《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计算机科学技术百科全书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》(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宗成庆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                                                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3B6D896-14FF-4D5C-9EE3-DCAB988B8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179" y="1563126"/>
            <a:ext cx="7618448" cy="135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120A5DB-E438-4500-AA76-12B548038250}"/>
              </a:ext>
            </a:extLst>
          </p:cNvPr>
          <p:cNvCxnSpPr/>
          <p:nvPr/>
        </p:nvCxnSpPr>
        <p:spPr>
          <a:xfrm>
            <a:off x="7010426" y="3759034"/>
            <a:ext cx="40509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2F19A0B2-548D-4C47-9B22-A0C1853DC9BE}"/>
              </a:ext>
            </a:extLst>
          </p:cNvPr>
          <p:cNvCxnSpPr/>
          <p:nvPr/>
        </p:nvCxnSpPr>
        <p:spPr>
          <a:xfrm>
            <a:off x="1081880" y="4267413"/>
            <a:ext cx="620846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674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发展历程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284806C-FAD9-4561-B3E0-C8FF619FE5E9}"/>
              </a:ext>
            </a:extLst>
          </p:cNvPr>
          <p:cNvSpPr/>
          <p:nvPr/>
        </p:nvSpPr>
        <p:spPr>
          <a:xfrm>
            <a:off x="1365672" y="1593772"/>
            <a:ext cx="5114435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萌芽期（</a:t>
            </a:r>
            <a:r>
              <a:rPr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年以前）</a:t>
            </a:r>
            <a:endParaRPr lang="en-US" altLang="zh-CN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F10D46-7B68-4D2B-B665-7088803DC2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7" y="1548164"/>
            <a:ext cx="498965" cy="4989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F60FF10-69D3-4E73-91A2-F050A1ECEAA0}"/>
              </a:ext>
            </a:extLst>
          </p:cNvPr>
          <p:cNvSpPr/>
          <p:nvPr/>
        </p:nvSpPr>
        <p:spPr>
          <a:xfrm>
            <a:off x="1280612" y="2110197"/>
            <a:ext cx="964729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A. Markov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利用频率计数来计算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Eugene </a:t>
            </a:r>
            <a:r>
              <a:rPr lang="en-US" altLang="zh-CN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Onegin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中的下一个字母是元音的概率，从而提出了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马尔科夫模型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年，美国洛克菲勒基金会副总裁威弗首先提出了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设计方案，成为自然语言处理方面的开创性研究。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37E5B1-6113-479B-99BA-CF9BF6A90065}"/>
              </a:ext>
            </a:extLst>
          </p:cNvPr>
          <p:cNvSpPr/>
          <p:nvPr/>
        </p:nvSpPr>
        <p:spPr>
          <a:xfrm>
            <a:off x="6852979" y="1593772"/>
            <a:ext cx="2097278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经验主义方法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C11B28C-4D4A-4ECD-950C-E64DD3F703C0}"/>
              </a:ext>
            </a:extLst>
          </p:cNvPr>
          <p:cNvSpPr/>
          <p:nvPr/>
        </p:nvSpPr>
        <p:spPr>
          <a:xfrm>
            <a:off x="1282109" y="4484936"/>
            <a:ext cx="5343035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发展期（</a:t>
            </a:r>
            <a:r>
              <a:rPr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1950-1980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A26DD89-A17D-47DF-BD32-3EA2B41E99BB}"/>
              </a:ext>
            </a:extLst>
          </p:cNvPr>
          <p:cNvSpPr/>
          <p:nvPr/>
        </p:nvSpPr>
        <p:spPr>
          <a:xfrm>
            <a:off x="1280613" y="5102149"/>
            <a:ext cx="964729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 A. Markov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利用频率计数来计算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Eugene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Onegin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中的下一个字母是元音的概率，从而提出了乔夫斯基文法。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49C37B-64CC-48E2-8513-161E66785868}"/>
              </a:ext>
            </a:extLst>
          </p:cNvPr>
          <p:cNvSpPr/>
          <p:nvPr/>
        </p:nvSpPr>
        <p:spPr>
          <a:xfrm>
            <a:off x="6885531" y="4484936"/>
            <a:ext cx="2097278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理性主义方法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871B155-FB90-4D15-B180-7A9CA4BD55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2" y="4436707"/>
            <a:ext cx="498966" cy="4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8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发展历程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AC0510-EE7A-4324-A8DD-AAFB1007345D}"/>
              </a:ext>
            </a:extLst>
          </p:cNvPr>
          <p:cNvSpPr/>
          <p:nvPr/>
        </p:nvSpPr>
        <p:spPr>
          <a:xfrm>
            <a:off x="1377301" y="1434070"/>
            <a:ext cx="5343035" cy="406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繁荣期（</a:t>
            </a:r>
            <a:r>
              <a:rPr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1980-2000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EE50672-43B2-48A3-AAB4-74B091EA487F}"/>
              </a:ext>
            </a:extLst>
          </p:cNvPr>
          <p:cNvGrpSpPr/>
          <p:nvPr/>
        </p:nvGrpSpPr>
        <p:grpSpPr>
          <a:xfrm>
            <a:off x="1101485" y="2033927"/>
            <a:ext cx="9751493" cy="3343672"/>
            <a:chOff x="809101" y="2043315"/>
            <a:chExt cx="7197235" cy="334367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60AC081-9192-4224-8F71-5D6550862287}"/>
                </a:ext>
              </a:extLst>
            </p:cNvPr>
            <p:cNvSpPr/>
            <p:nvPr/>
          </p:nvSpPr>
          <p:spPr>
            <a:xfrm>
              <a:off x="809101" y="2043315"/>
              <a:ext cx="7197235" cy="3343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lnSpc>
                  <a:spcPct val="125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经验主义和有限状态模型返潮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有限状态自动机模型                 概率模型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125000"/>
                </a:lnSpc>
                <a:spcBef>
                  <a:spcPts val="200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基于大规模语料库的统计方法的引入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概率和数据驱动模型                 海量语音文本训练数据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机器翻译热潮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25000"/>
                </a:lnSpc>
                <a:spcBef>
                  <a:spcPts val="2000"/>
                </a:spcBef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发展趋势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</a:p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理性主义和经验主义相结合的方法      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大规模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信息处理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56A8ABC-E90D-45E6-9536-5C9FD724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685" y="2470537"/>
              <a:ext cx="327660" cy="32766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709CBB4C-A3B9-44DE-AF4E-5B81EE52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777" y="3343676"/>
              <a:ext cx="371475" cy="37147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B75F7C0-2A30-4B1F-ADB8-AF22346A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5" y="4656547"/>
              <a:ext cx="368619" cy="368619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5D6EAC7-8DC7-4A50-8B94-27E4E50A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250" y="2470537"/>
              <a:ext cx="327660" cy="32766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2A2D6EE-99E0-4648-B0E8-E6F158BB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777" y="3663965"/>
              <a:ext cx="371475" cy="371475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852D2D1-29F5-41E9-AB4B-44C20025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2342" y="3343676"/>
              <a:ext cx="371475" cy="371475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6C9F2D7-357C-4930-B81B-3B36D04D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25" y="4994203"/>
              <a:ext cx="368619" cy="368619"/>
            </a:xfrm>
            <a:prstGeom prst="rect">
              <a:avLst/>
            </a:prstGeom>
          </p:spPr>
        </p:pic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81885A71-F01B-4EC4-93C1-FFB42D0C13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2" y="1373096"/>
            <a:ext cx="551628" cy="5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39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面临难题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C797217-864D-44F2-ACE4-7EB68308FCED}"/>
              </a:ext>
            </a:extLst>
          </p:cNvPr>
          <p:cNvSpPr/>
          <p:nvPr/>
        </p:nvSpPr>
        <p:spPr>
          <a:xfrm>
            <a:off x="1293877" y="1670113"/>
            <a:ext cx="5343035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歧义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(ambiguity)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 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460D12E-4E14-4174-91E9-34962351E923}"/>
              </a:ext>
            </a:extLst>
          </p:cNvPr>
          <p:cNvSpPr/>
          <p:nvPr/>
        </p:nvSpPr>
        <p:spPr>
          <a:xfrm>
            <a:off x="793919" y="2279358"/>
            <a:ext cx="10689244" cy="343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结构歧义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charset="2"/>
              <a:buChar char="Ø"/>
            </a:pPr>
            <a:r>
              <a:rPr lang="en-US" altLang="zh-CN" dirty="0"/>
              <a:t>Who has seen </a:t>
            </a:r>
            <a:r>
              <a:rPr lang="en-US" altLang="zh-CN" b="1" dirty="0"/>
              <a:t>John</a:t>
            </a:r>
            <a:r>
              <a:rPr lang="en-US" altLang="zh-CN" dirty="0"/>
              <a:t>?</a:t>
            </a:r>
            <a:r>
              <a:rPr lang="zh-CN" altLang="en-US" dirty="0"/>
              <a:t>        </a:t>
            </a:r>
            <a:r>
              <a:rPr lang="en-US" altLang="zh-CN" dirty="0"/>
              <a:t> Who has </a:t>
            </a:r>
            <a:r>
              <a:rPr lang="en-US" altLang="zh-CN" b="1" dirty="0"/>
              <a:t>John</a:t>
            </a:r>
            <a:r>
              <a:rPr lang="zh-CN" altLang="en-US" dirty="0"/>
              <a:t> </a:t>
            </a:r>
            <a:r>
              <a:rPr lang="en-US" altLang="zh-CN" dirty="0"/>
              <a:t>seen?</a:t>
            </a:r>
            <a:endParaRPr lang="zh-CN" altLang="en-US" dirty="0"/>
          </a:p>
          <a:p>
            <a:pPr marL="800100" lvl="1" indent="-342900" algn="just">
              <a:lnSpc>
                <a:spcPct val="125000"/>
              </a:lnSpc>
              <a:buClr>
                <a:schemeClr val="accent2">
                  <a:lumMod val="75000"/>
                </a:schemeClr>
              </a:buClr>
              <a:buFont typeface="Wingdings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今天中午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吃馒头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今天中午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吃食堂</a:t>
            </a:r>
          </a:p>
          <a:p>
            <a:pPr marL="457200" indent="-457200" algn="just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25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语义歧义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她这个人真有意思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。她说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他这个人怪有意思的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。于是人们以为他们有了 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(wish)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，并让他向她意思意思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(express)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。他火了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我根本没有那个意思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(thought)”!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她也生气 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你们这么说是什么意思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(intention)”?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事后有人 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真有意思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(funny)”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。也有人说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真没意思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(nonsense)”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E8D21AC-3A79-41EE-A127-C90CC7AA55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72" y="1663529"/>
            <a:ext cx="461108" cy="4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1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6272</TotalTime>
  <Words>3430</Words>
  <Application>Microsoft Office PowerPoint</Application>
  <PresentationFormat>宽屏</PresentationFormat>
  <Paragraphs>406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Heiti SC Light</vt:lpstr>
      <vt:lpstr>等线</vt:lpstr>
      <vt:lpstr>等线 Light</vt:lpstr>
      <vt:lpstr>黑体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Geek</cp:lastModifiedBy>
  <cp:revision>468</cp:revision>
  <dcterms:created xsi:type="dcterms:W3CDTF">2020-07-22T07:30:41Z</dcterms:created>
  <dcterms:modified xsi:type="dcterms:W3CDTF">2021-10-29T01:29:31Z</dcterms:modified>
</cp:coreProperties>
</file>